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slide" Target="slides/slide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2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9850" lvl="0" marL="0" marR="0" rtl="0" algn="l">
              <a:spcBef>
                <a:spcPts val="0"/>
              </a:spcBef>
              <a:buSzPct val="100000"/>
              <a:buFont typeface="Arial"/>
              <a:buChar char="●"/>
              <a:defRPr b="0" i="0" sz="1100" u="none" cap="none" strike="noStrike"/>
            </a:lvl1pPr>
            <a:lvl2pPr indent="69850" lvl="1" marL="0" marR="0" rtl="0" algn="l">
              <a:spcBef>
                <a:spcPts val="0"/>
              </a:spcBef>
              <a:buSzPct val="100000"/>
              <a:buFont typeface="Arial"/>
              <a:buChar char="○"/>
              <a:defRPr b="0" i="0" sz="1100" u="none" cap="none" strike="noStrike"/>
            </a:lvl2pPr>
            <a:lvl3pPr indent="69850" lvl="2" marL="0" marR="0" rtl="0" algn="l">
              <a:spcBef>
                <a:spcPts val="0"/>
              </a:spcBef>
              <a:buSzPct val="100000"/>
              <a:buFont typeface="Arial"/>
              <a:buChar char="■"/>
              <a:defRPr b="0" i="0" sz="1100" u="none" cap="none" strike="noStrike"/>
            </a:lvl3pPr>
            <a:lvl4pPr indent="69850" lvl="3" marL="0" marR="0" rtl="0" algn="l">
              <a:spcBef>
                <a:spcPts val="0"/>
              </a:spcBef>
              <a:buSzPct val="100000"/>
              <a:buFont typeface="Arial"/>
              <a:buChar char="●"/>
              <a:defRPr b="0" i="0" sz="1100" u="none" cap="none" strike="noStrike"/>
            </a:lvl4pPr>
            <a:lvl5pPr indent="69850" lvl="4" marL="0" marR="0" rtl="0" algn="l">
              <a:spcBef>
                <a:spcPts val="0"/>
              </a:spcBef>
              <a:buSzPct val="100000"/>
              <a:buFont typeface="Arial"/>
              <a:buChar char="○"/>
              <a:defRPr b="0" i="0" sz="1100" u="none" cap="none" strike="noStrike"/>
            </a:lvl5pPr>
            <a:lvl6pPr indent="69850" lvl="5" marL="0" marR="0" rtl="0" algn="l">
              <a:spcBef>
                <a:spcPts val="0"/>
              </a:spcBef>
              <a:buSzPct val="100000"/>
              <a:buFont typeface="Arial"/>
              <a:buChar char="■"/>
              <a:defRPr b="0" i="0" sz="1100" u="none" cap="none" strike="noStrike"/>
            </a:lvl6pPr>
            <a:lvl7pPr indent="69850" lvl="6" marL="0" marR="0" rtl="0" algn="l">
              <a:spcBef>
                <a:spcPts val="0"/>
              </a:spcBef>
              <a:buSzPct val="100000"/>
              <a:buFont typeface="Arial"/>
              <a:buChar char="●"/>
              <a:defRPr b="0" i="0" sz="1100" u="none" cap="none" strike="noStrike"/>
            </a:lvl7pPr>
            <a:lvl8pPr indent="69850" lvl="7" marL="0" marR="0" rtl="0" algn="l">
              <a:spcBef>
                <a:spcPts val="0"/>
              </a:spcBef>
              <a:buSzPct val="100000"/>
              <a:buFont typeface="Arial"/>
              <a:buChar char="○"/>
              <a:defRPr b="0" i="0" sz="1100" u="none" cap="none" strike="noStrike"/>
            </a:lvl8pPr>
            <a:lvl9pPr indent="69850" lvl="8" marL="0" marR="0" rtl="0" algn="l">
              <a:spcBef>
                <a:spcPts val="0"/>
              </a:spcBef>
              <a:buSzPct val="100000"/>
              <a:buFont typeface="Arial"/>
              <a:buChar char="■"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ct val="100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ct val="100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ct val="100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ct val="100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ct val="100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ct val="100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19996" y="48371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"/>
              <a:buNone/>
              <a:defRPr b="0" i="0" sz="13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6985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6985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6985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6985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6985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6985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6985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6985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6985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6985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6985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6985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6985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6985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6985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6985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6985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6985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6985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6985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6985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6985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6985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6985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"/>
              <a:buNone/>
              <a:defRPr b="0" i="0" sz="10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10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10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10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10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10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10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10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10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●"/>
              <a:defRPr b="0" i="0" sz="13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6985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6985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6985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6985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6985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6985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6985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6985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48099"/>
            <a:ext cx="9144250" cy="439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19996" y="48371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6" name="Shape 26"/>
          <p:cNvSpPr/>
          <p:nvPr/>
        </p:nvSpPr>
        <p:spPr>
          <a:xfrm>
            <a:off x="0" y="0"/>
            <a:ext cx="9144250" cy="439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19996" y="48371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0" y="44125"/>
            <a:ext cx="4313625" cy="4399375"/>
          </a:xfrm>
          <a:custGeom>
            <a:pathLst>
              <a:path extrusionOk="0" h="120000" w="120000">
                <a:moveTo>
                  <a:pt x="0" y="107"/>
                </a:moveTo>
                <a:lnTo>
                  <a:pt x="119912" y="0"/>
                </a:lnTo>
                <a:lnTo>
                  <a:pt x="120000" y="86290"/>
                </a:lnTo>
                <a:lnTo>
                  <a:pt x="0" y="11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2" name="Shape 32"/>
          <p:cNvSpPr/>
          <p:nvPr/>
        </p:nvSpPr>
        <p:spPr>
          <a:xfrm>
            <a:off x="-125" y="0"/>
            <a:ext cx="4316900" cy="4395600"/>
          </a:xfrm>
          <a:custGeom>
            <a:pathLst>
              <a:path extrusionOk="0" h="120000" w="120000">
                <a:moveTo>
                  <a:pt x="0" y="4"/>
                </a:moveTo>
                <a:lnTo>
                  <a:pt x="120000" y="0"/>
                </a:lnTo>
                <a:lnTo>
                  <a:pt x="119920" y="86296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3" name="Shape 3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6985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6985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6985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6985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6985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6985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6985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6985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●"/>
              <a:defRPr b="0" i="0" sz="13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6985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6985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6985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6985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6985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6985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6985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6985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SzPct val="1000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6985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6985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6985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6985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6985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6985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6985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6985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6985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6985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6985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6985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6985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6985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6985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6985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35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None/>
            </a:pPr>
            <a:fld id="{00000000-1234-1234-1234-123412341234}" type="slidenum">
              <a:rPr b="0" i="0" lang="zh-TW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311700" y="1654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"/>
              <a:buNone/>
            </a:pPr>
            <a:r>
              <a:rPr b="0" i="0" lang="zh-TW" sz="4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Culture Box： Moon Festival</a:t>
            </a:r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311700" y="1076450"/>
            <a:ext cx="83331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None/>
            </a:pPr>
            <a:r>
              <a:rPr i="0" lang="zh-TW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Team3：李芳誼</a:t>
            </a:r>
            <a:r>
              <a:rPr lang="zh-TW" sz="2400">
                <a:solidFill>
                  <a:srgbClr val="1C4587"/>
                </a:solidFill>
              </a:rPr>
              <a:t>Li, Fang-Yi</a:t>
            </a:r>
            <a:r>
              <a:rPr i="0" lang="zh-TW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、卓英睿</a:t>
            </a:r>
            <a:r>
              <a:rPr lang="zh-TW" sz="2400">
                <a:solidFill>
                  <a:srgbClr val="1C4587"/>
                </a:solidFill>
              </a:rPr>
              <a:t>Chuo, Ying-Jui</a:t>
            </a:r>
            <a:r>
              <a:rPr i="0" lang="zh-TW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</a:p>
          <a:p>
            <a:pPr indent="-190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None/>
            </a:pPr>
            <a:r>
              <a:rPr i="0" lang="zh-TW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林書瑋</a:t>
            </a:r>
            <a:r>
              <a:rPr lang="zh-TW" sz="2400">
                <a:solidFill>
                  <a:srgbClr val="1C4587"/>
                </a:solidFill>
              </a:rPr>
              <a:t>Lin, Shu-Wei</a:t>
            </a:r>
            <a:r>
              <a:rPr i="0" lang="zh-TW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、陳存佩</a:t>
            </a:r>
            <a:r>
              <a:rPr lang="zh-TW" sz="2400">
                <a:solidFill>
                  <a:srgbClr val="1C4587"/>
                </a:solidFill>
              </a:rPr>
              <a:t>Chen, Chun-Pei</a:t>
            </a:r>
            <a:r>
              <a:rPr i="0" lang="zh-TW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</a:p>
          <a:p>
            <a:pPr indent="-190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None/>
            </a:pPr>
            <a:r>
              <a:rPr i="0" lang="zh-TW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蕭卉妤</a:t>
            </a:r>
            <a:r>
              <a:rPr lang="zh-TW" sz="2400">
                <a:solidFill>
                  <a:srgbClr val="1C4587"/>
                </a:solidFill>
              </a:rPr>
              <a:t>Hsiao, Hui-Yu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Legend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5561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222"/>
              <a:buFont typeface="Roboto"/>
              <a:buNone/>
            </a:pPr>
            <a:r>
              <a:rPr i="1" lang="zh-TW" sz="1800"/>
              <a:t>According to the legend, it is believed that when you watch the moon on full moon days, you can see the shadow of a wom</a:t>
            </a:r>
            <a:r>
              <a:rPr i="1" lang="zh-TW" sz="1800"/>
              <a:t>an.</a:t>
            </a:r>
          </a:p>
        </p:txBody>
      </p:sp>
      <p:pic>
        <p:nvPicPr>
          <p:cNvPr descr="260px-Chang'e_flies_to_the_moon_-_Project_Gutenberg_eText_15250.jpg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345400"/>
            <a:ext cx="2584775" cy="3737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1c070e8b084432a870c42e75df81159.jpg" id="74" name="Shape 74"/>
          <p:cNvPicPr preferRelativeResize="0"/>
          <p:nvPr/>
        </p:nvPicPr>
        <p:blipFill rotWithShape="1">
          <a:blip r:embed="rId4">
            <a:alphaModFix/>
          </a:blip>
          <a:srcRect b="12679" l="6260" r="3012" t="0"/>
          <a:stretch/>
        </p:blipFill>
        <p:spPr>
          <a:xfrm>
            <a:off x="5727200" y="2956025"/>
            <a:ext cx="2828800" cy="20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Legend of the jade rabbit and Wu-guan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832400" y="1505650"/>
            <a:ext cx="3999900" cy="3076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zh-TW" sz="2400"/>
              <a:t>Once upon a time, there was three gods who wanted to test the kindness in the world. They went to three animals, a fox, a monkey, and a rabbit…...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25" y="1365088"/>
            <a:ext cx="28575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Moon Cake&amp;Pomelo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0" l="19614" r="0" t="0"/>
          <a:stretch/>
        </p:blipFill>
        <p:spPr>
          <a:xfrm>
            <a:off x="311725" y="1319334"/>
            <a:ext cx="2944116" cy="172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b="6695" l="5114" r="16076" t="11537"/>
          <a:stretch/>
        </p:blipFill>
        <p:spPr>
          <a:xfrm>
            <a:off x="2687075" y="3119350"/>
            <a:ext cx="2887195" cy="18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5">
            <a:alphaModFix/>
          </a:blip>
          <a:srcRect b="8044" l="11058" r="5230" t="0"/>
          <a:stretch/>
        </p:blipFill>
        <p:spPr>
          <a:xfrm>
            <a:off x="3612009" y="1320688"/>
            <a:ext cx="2545234" cy="172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2475" y="3119350"/>
            <a:ext cx="2697099" cy="188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0100" y="3119350"/>
            <a:ext cx="1848776" cy="1848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827xL17N861.jpg" id="93" name="Shape 9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3163" y="1319325"/>
            <a:ext cx="2473911" cy="164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76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Enjoy the full moon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0637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311700" y="3752375"/>
            <a:ext cx="36612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0637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zh-TW" sz="3000">
                <a:solidFill>
                  <a:srgbClr val="1C4587"/>
                </a:solidFill>
              </a:rPr>
              <a:t>Let’s find the Jade Rabbit on the moon!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300" y="1568100"/>
            <a:ext cx="3445676" cy="21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925" y="1669450"/>
            <a:ext cx="4851275" cy="30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 flipH="1">
            <a:off x="3972925" y="1711401"/>
            <a:ext cx="40740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zh-TW" sz="14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Moon Festival is on August fifteenth ,since that we can see the big round moon in the sky.Besides enjoying the moon ,we also f</a:t>
            </a:r>
            <a:r>
              <a:rPr lang="zh-TW">
                <a:solidFill>
                  <a:srgbClr val="EFEFEF"/>
                </a:solidFill>
              </a:rPr>
              <a:t>ound</a:t>
            </a:r>
            <a:r>
              <a:rPr b="0" i="0" lang="zh-TW" sz="14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the rabbit on the moon! </a:t>
            </a: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BBQ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75813"/>
            <a:ext cx="3999900" cy="1335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505700"/>
            <a:ext cx="3999899" cy="30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1309651"/>
            <a:ext cx="6237000" cy="19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285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"/>
              <a:buNone/>
            </a:pPr>
            <a:r>
              <a:rPr b="0" i="0" lang="zh-TW" sz="4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Thanks for listening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