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A4D08E-3A4C-45A7-B4CD-FFB46D304D8B}" type="doc">
      <dgm:prSet loTypeId="urn:microsoft.com/office/officeart/2008/layout/LinedList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33F208A-18EC-4670-B710-B78E449F7C9D}">
      <dgm:prSet/>
      <dgm:spPr/>
      <dgm:t>
        <a:bodyPr/>
        <a:lstStyle/>
        <a:p>
          <a:r>
            <a:rPr lang="zh-TW"/>
            <a:t>人們習慣從外在角度認識自己，以及肯定自己。就像許多人喜歡用名牌與名車來「發現」自己的高尚，用名聲來肯定自己的能力。於是，當眾人都不認同自己的時候，自己也就跟著不認同自己了。</a:t>
          </a:r>
          <a:endParaRPr lang="en-US"/>
        </a:p>
      </dgm:t>
    </dgm:pt>
    <dgm:pt modelId="{8D899DF8-6A22-414C-9776-0F2595D86C83}" type="parTrans" cxnId="{4668F2F4-1086-44BA-A701-80C97E44B879}">
      <dgm:prSet/>
      <dgm:spPr/>
      <dgm:t>
        <a:bodyPr/>
        <a:lstStyle/>
        <a:p>
          <a:endParaRPr lang="en-US"/>
        </a:p>
      </dgm:t>
    </dgm:pt>
    <dgm:pt modelId="{B29A4655-A76B-4B51-8E1E-92CC3C17D788}" type="sibTrans" cxnId="{4668F2F4-1086-44BA-A701-80C97E44B879}">
      <dgm:prSet/>
      <dgm:spPr/>
      <dgm:t>
        <a:bodyPr/>
        <a:lstStyle/>
        <a:p>
          <a:endParaRPr lang="en-US"/>
        </a:p>
      </dgm:t>
    </dgm:pt>
    <dgm:pt modelId="{6D09F4D3-9FA3-427A-9F4B-F33C99857EAA}">
      <dgm:prSet/>
      <dgm:spPr/>
      <dgm:t>
        <a:bodyPr/>
        <a:lstStyle/>
        <a:p>
          <a:r>
            <a:rPr lang="zh-TW"/>
            <a:t>艾斯與</a:t>
          </a:r>
          <a:r>
            <a:rPr lang="zh-TW" b="1"/>
            <a:t>齊克果</a:t>
          </a:r>
          <a:r>
            <a:rPr lang="zh-TW"/>
            <a:t>的生命覺醒為例。</a:t>
          </a:r>
          <a:endParaRPr lang="en-US"/>
        </a:p>
      </dgm:t>
    </dgm:pt>
    <dgm:pt modelId="{CB921E7E-60D1-4B21-9FAC-B9B5C5DBE196}" type="parTrans" cxnId="{F6D4E28D-7063-457F-99F1-3774ABC035AB}">
      <dgm:prSet/>
      <dgm:spPr/>
      <dgm:t>
        <a:bodyPr/>
        <a:lstStyle/>
        <a:p>
          <a:endParaRPr lang="en-US"/>
        </a:p>
      </dgm:t>
    </dgm:pt>
    <dgm:pt modelId="{C4ED6F56-94F0-49D3-9819-4E753284AEDE}" type="sibTrans" cxnId="{F6D4E28D-7063-457F-99F1-3774ABC035AB}">
      <dgm:prSet/>
      <dgm:spPr/>
      <dgm:t>
        <a:bodyPr/>
        <a:lstStyle/>
        <a:p>
          <a:endParaRPr lang="en-US"/>
        </a:p>
      </dgm:t>
    </dgm:pt>
    <dgm:pt modelId="{B6D6E835-04A8-4B7A-B721-154C0416DF4E}">
      <dgm:prSet/>
      <dgm:spPr/>
      <dgm:t>
        <a:bodyPr/>
        <a:lstStyle/>
        <a:p>
          <a:r>
            <a:rPr lang="zh-TW"/>
            <a:t>生命，不應藉由外在條件來肯定，而是經由內在情感的呼喚而被定義。這種從齊克果的生命覺醒開始，強調由內在情感直接來認識自己並了解生命的觀念，有別於從西方哲學一直以來強調理性，用思考來把握人生一切的哲學，走向一個新的方向，這股思潮曾捲席全世界，被稱之為「存在主義」。</a:t>
          </a:r>
          <a:endParaRPr lang="en-US"/>
        </a:p>
      </dgm:t>
    </dgm:pt>
    <dgm:pt modelId="{99FDD69A-75DA-4A6F-A903-2A2E7E69595C}" type="parTrans" cxnId="{B07640EB-FF51-4366-B4AD-4EF33CC779AA}">
      <dgm:prSet/>
      <dgm:spPr/>
      <dgm:t>
        <a:bodyPr/>
        <a:lstStyle/>
        <a:p>
          <a:endParaRPr lang="en-US"/>
        </a:p>
      </dgm:t>
    </dgm:pt>
    <dgm:pt modelId="{14FF2F36-6765-4F5B-836C-B174175C29E1}" type="sibTrans" cxnId="{B07640EB-FF51-4366-B4AD-4EF33CC779AA}">
      <dgm:prSet/>
      <dgm:spPr/>
      <dgm:t>
        <a:bodyPr/>
        <a:lstStyle/>
        <a:p>
          <a:endParaRPr lang="en-US"/>
        </a:p>
      </dgm:t>
    </dgm:pt>
    <dgm:pt modelId="{FDB57A0C-5FF3-4F24-AC2F-F08F94C7CF2C}" type="pres">
      <dgm:prSet presAssocID="{50A4D08E-3A4C-45A7-B4CD-FFB46D304D8B}" presName="vert0" presStyleCnt="0">
        <dgm:presLayoutVars>
          <dgm:dir/>
          <dgm:animOne val="branch"/>
          <dgm:animLvl val="lvl"/>
        </dgm:presLayoutVars>
      </dgm:prSet>
      <dgm:spPr/>
    </dgm:pt>
    <dgm:pt modelId="{82DC8623-35F6-4848-AD04-2A359DB88D8C}" type="pres">
      <dgm:prSet presAssocID="{833F208A-18EC-4670-B710-B78E449F7C9D}" presName="thickLine" presStyleLbl="alignNode1" presStyleIdx="0" presStyleCnt="3"/>
      <dgm:spPr/>
    </dgm:pt>
    <dgm:pt modelId="{B259843E-D731-480A-B571-B0881D87D8DE}" type="pres">
      <dgm:prSet presAssocID="{833F208A-18EC-4670-B710-B78E449F7C9D}" presName="horz1" presStyleCnt="0"/>
      <dgm:spPr/>
    </dgm:pt>
    <dgm:pt modelId="{71DF6B42-8882-4B06-9C82-16CFBDF68F84}" type="pres">
      <dgm:prSet presAssocID="{833F208A-18EC-4670-B710-B78E449F7C9D}" presName="tx1" presStyleLbl="revTx" presStyleIdx="0" presStyleCnt="3"/>
      <dgm:spPr/>
    </dgm:pt>
    <dgm:pt modelId="{A43DBE00-28AC-4339-A93A-06EE239DE09D}" type="pres">
      <dgm:prSet presAssocID="{833F208A-18EC-4670-B710-B78E449F7C9D}" presName="vert1" presStyleCnt="0"/>
      <dgm:spPr/>
    </dgm:pt>
    <dgm:pt modelId="{68E88EE2-7BF7-4F62-9FD1-9DF5D239146E}" type="pres">
      <dgm:prSet presAssocID="{6D09F4D3-9FA3-427A-9F4B-F33C99857EAA}" presName="thickLine" presStyleLbl="alignNode1" presStyleIdx="1" presStyleCnt="3"/>
      <dgm:spPr/>
    </dgm:pt>
    <dgm:pt modelId="{954D7143-F5FD-4FE2-AD5E-22D2D3927863}" type="pres">
      <dgm:prSet presAssocID="{6D09F4D3-9FA3-427A-9F4B-F33C99857EAA}" presName="horz1" presStyleCnt="0"/>
      <dgm:spPr/>
    </dgm:pt>
    <dgm:pt modelId="{4F1D4BCB-D845-45AD-B685-536199CCB052}" type="pres">
      <dgm:prSet presAssocID="{6D09F4D3-9FA3-427A-9F4B-F33C99857EAA}" presName="tx1" presStyleLbl="revTx" presStyleIdx="1" presStyleCnt="3"/>
      <dgm:spPr/>
    </dgm:pt>
    <dgm:pt modelId="{4571A231-85D6-41DB-9A9B-27D991E952C8}" type="pres">
      <dgm:prSet presAssocID="{6D09F4D3-9FA3-427A-9F4B-F33C99857EAA}" presName="vert1" presStyleCnt="0"/>
      <dgm:spPr/>
    </dgm:pt>
    <dgm:pt modelId="{81D507F2-97F6-4A47-A642-2D3FDF0FA5EF}" type="pres">
      <dgm:prSet presAssocID="{B6D6E835-04A8-4B7A-B721-154C0416DF4E}" presName="thickLine" presStyleLbl="alignNode1" presStyleIdx="2" presStyleCnt="3"/>
      <dgm:spPr/>
    </dgm:pt>
    <dgm:pt modelId="{5312C3B1-6EE4-40BF-BDEF-38294811D2DE}" type="pres">
      <dgm:prSet presAssocID="{B6D6E835-04A8-4B7A-B721-154C0416DF4E}" presName="horz1" presStyleCnt="0"/>
      <dgm:spPr/>
    </dgm:pt>
    <dgm:pt modelId="{67D4DC82-79BC-4C7C-9B17-6B5B77CAB778}" type="pres">
      <dgm:prSet presAssocID="{B6D6E835-04A8-4B7A-B721-154C0416DF4E}" presName="tx1" presStyleLbl="revTx" presStyleIdx="2" presStyleCnt="3"/>
      <dgm:spPr/>
    </dgm:pt>
    <dgm:pt modelId="{B22FE2D6-52CB-4DBB-B262-19C6DBA2059F}" type="pres">
      <dgm:prSet presAssocID="{B6D6E835-04A8-4B7A-B721-154C0416DF4E}" presName="vert1" presStyleCnt="0"/>
      <dgm:spPr/>
    </dgm:pt>
  </dgm:ptLst>
  <dgm:cxnLst>
    <dgm:cxn modelId="{239CDA0B-6413-4564-83C8-41FB3EEC0FFA}" type="presOf" srcId="{6D09F4D3-9FA3-427A-9F4B-F33C99857EAA}" destId="{4F1D4BCB-D845-45AD-B685-536199CCB052}" srcOrd="0" destOrd="0" presId="urn:microsoft.com/office/officeart/2008/layout/LinedList"/>
    <dgm:cxn modelId="{76C46F66-9C8D-432E-8D24-AB9F5CD3F963}" type="presOf" srcId="{50A4D08E-3A4C-45A7-B4CD-FFB46D304D8B}" destId="{FDB57A0C-5FF3-4F24-AC2F-F08F94C7CF2C}" srcOrd="0" destOrd="0" presId="urn:microsoft.com/office/officeart/2008/layout/LinedList"/>
    <dgm:cxn modelId="{F6D4E28D-7063-457F-99F1-3774ABC035AB}" srcId="{50A4D08E-3A4C-45A7-B4CD-FFB46D304D8B}" destId="{6D09F4D3-9FA3-427A-9F4B-F33C99857EAA}" srcOrd="1" destOrd="0" parTransId="{CB921E7E-60D1-4B21-9FAC-B9B5C5DBE196}" sibTransId="{C4ED6F56-94F0-49D3-9819-4E753284AEDE}"/>
    <dgm:cxn modelId="{E97A15BA-D39C-4D3D-81C7-90209F8BC9D1}" type="presOf" srcId="{833F208A-18EC-4670-B710-B78E449F7C9D}" destId="{71DF6B42-8882-4B06-9C82-16CFBDF68F84}" srcOrd="0" destOrd="0" presId="urn:microsoft.com/office/officeart/2008/layout/LinedList"/>
    <dgm:cxn modelId="{F8D4A7DD-8BBC-4950-9A8E-641D042852BD}" type="presOf" srcId="{B6D6E835-04A8-4B7A-B721-154C0416DF4E}" destId="{67D4DC82-79BC-4C7C-9B17-6B5B77CAB778}" srcOrd="0" destOrd="0" presId="urn:microsoft.com/office/officeart/2008/layout/LinedList"/>
    <dgm:cxn modelId="{B07640EB-FF51-4366-B4AD-4EF33CC779AA}" srcId="{50A4D08E-3A4C-45A7-B4CD-FFB46D304D8B}" destId="{B6D6E835-04A8-4B7A-B721-154C0416DF4E}" srcOrd="2" destOrd="0" parTransId="{99FDD69A-75DA-4A6F-A903-2A2E7E69595C}" sibTransId="{14FF2F36-6765-4F5B-836C-B174175C29E1}"/>
    <dgm:cxn modelId="{4668F2F4-1086-44BA-A701-80C97E44B879}" srcId="{50A4D08E-3A4C-45A7-B4CD-FFB46D304D8B}" destId="{833F208A-18EC-4670-B710-B78E449F7C9D}" srcOrd="0" destOrd="0" parTransId="{8D899DF8-6A22-414C-9776-0F2595D86C83}" sibTransId="{B29A4655-A76B-4B51-8E1E-92CC3C17D788}"/>
    <dgm:cxn modelId="{7F851202-1EA6-482C-A004-A3B84D792C92}" type="presParOf" srcId="{FDB57A0C-5FF3-4F24-AC2F-F08F94C7CF2C}" destId="{82DC8623-35F6-4848-AD04-2A359DB88D8C}" srcOrd="0" destOrd="0" presId="urn:microsoft.com/office/officeart/2008/layout/LinedList"/>
    <dgm:cxn modelId="{425D2502-C2D3-4526-B3E0-E8EAC0C1A14B}" type="presParOf" srcId="{FDB57A0C-5FF3-4F24-AC2F-F08F94C7CF2C}" destId="{B259843E-D731-480A-B571-B0881D87D8DE}" srcOrd="1" destOrd="0" presId="urn:microsoft.com/office/officeart/2008/layout/LinedList"/>
    <dgm:cxn modelId="{D3519BFD-2C4B-4A76-A7A5-A1F6FA038677}" type="presParOf" srcId="{B259843E-D731-480A-B571-B0881D87D8DE}" destId="{71DF6B42-8882-4B06-9C82-16CFBDF68F84}" srcOrd="0" destOrd="0" presId="urn:microsoft.com/office/officeart/2008/layout/LinedList"/>
    <dgm:cxn modelId="{AC6436FC-D755-493D-AADF-88B6B7C7196C}" type="presParOf" srcId="{B259843E-D731-480A-B571-B0881D87D8DE}" destId="{A43DBE00-28AC-4339-A93A-06EE239DE09D}" srcOrd="1" destOrd="0" presId="urn:microsoft.com/office/officeart/2008/layout/LinedList"/>
    <dgm:cxn modelId="{7FC0F8F4-E3F4-4FBB-A3C9-5B2A7A08A396}" type="presParOf" srcId="{FDB57A0C-5FF3-4F24-AC2F-F08F94C7CF2C}" destId="{68E88EE2-7BF7-4F62-9FD1-9DF5D239146E}" srcOrd="2" destOrd="0" presId="urn:microsoft.com/office/officeart/2008/layout/LinedList"/>
    <dgm:cxn modelId="{E1E75333-1A45-43A7-8F6A-B9F4B178DE9C}" type="presParOf" srcId="{FDB57A0C-5FF3-4F24-AC2F-F08F94C7CF2C}" destId="{954D7143-F5FD-4FE2-AD5E-22D2D3927863}" srcOrd="3" destOrd="0" presId="urn:microsoft.com/office/officeart/2008/layout/LinedList"/>
    <dgm:cxn modelId="{D3348561-11FB-496C-8F7F-645A013B9814}" type="presParOf" srcId="{954D7143-F5FD-4FE2-AD5E-22D2D3927863}" destId="{4F1D4BCB-D845-45AD-B685-536199CCB052}" srcOrd="0" destOrd="0" presId="urn:microsoft.com/office/officeart/2008/layout/LinedList"/>
    <dgm:cxn modelId="{A7FC3343-A9C7-4F90-A32B-BAF639C6D278}" type="presParOf" srcId="{954D7143-F5FD-4FE2-AD5E-22D2D3927863}" destId="{4571A231-85D6-41DB-9A9B-27D991E952C8}" srcOrd="1" destOrd="0" presId="urn:microsoft.com/office/officeart/2008/layout/LinedList"/>
    <dgm:cxn modelId="{F3F52F8E-5079-4644-B53D-8F8309739220}" type="presParOf" srcId="{FDB57A0C-5FF3-4F24-AC2F-F08F94C7CF2C}" destId="{81D507F2-97F6-4A47-A642-2D3FDF0FA5EF}" srcOrd="4" destOrd="0" presId="urn:microsoft.com/office/officeart/2008/layout/LinedList"/>
    <dgm:cxn modelId="{3CFA1BBD-D81E-4C77-8209-428067ECD416}" type="presParOf" srcId="{FDB57A0C-5FF3-4F24-AC2F-F08F94C7CF2C}" destId="{5312C3B1-6EE4-40BF-BDEF-38294811D2DE}" srcOrd="5" destOrd="0" presId="urn:microsoft.com/office/officeart/2008/layout/LinedList"/>
    <dgm:cxn modelId="{C9258CD1-F041-44CE-B39E-5C1074B9BDA8}" type="presParOf" srcId="{5312C3B1-6EE4-40BF-BDEF-38294811D2DE}" destId="{67D4DC82-79BC-4C7C-9B17-6B5B77CAB778}" srcOrd="0" destOrd="0" presId="urn:microsoft.com/office/officeart/2008/layout/LinedList"/>
    <dgm:cxn modelId="{36F8029A-4E2F-41D3-B35F-770035C4A3F4}" type="presParOf" srcId="{5312C3B1-6EE4-40BF-BDEF-38294811D2DE}" destId="{B22FE2D6-52CB-4DBB-B262-19C6DBA2059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DC8623-35F6-4848-AD04-2A359DB88D8C}">
      <dsp:nvSpPr>
        <dsp:cNvPr id="0" name=""/>
        <dsp:cNvSpPr/>
      </dsp:nvSpPr>
      <dsp:spPr>
        <a:xfrm>
          <a:off x="0" y="1998"/>
          <a:ext cx="9618133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2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1DF6B42-8882-4B06-9C82-16CFBDF68F84}">
      <dsp:nvSpPr>
        <dsp:cNvPr id="0" name=""/>
        <dsp:cNvSpPr/>
      </dsp:nvSpPr>
      <dsp:spPr>
        <a:xfrm>
          <a:off x="0" y="1998"/>
          <a:ext cx="9618133" cy="13631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700" kern="1200"/>
            <a:t>人們習慣從外在角度認識自己，以及肯定自己。就像許多人喜歡用名牌與名車來「發現」自己的高尚，用名聲來肯定自己的能力。於是，當眾人都不認同自己的時候，自己也就跟著不認同自己了。</a:t>
          </a:r>
          <a:endParaRPr lang="en-US" sz="1700" kern="1200"/>
        </a:p>
      </dsp:txBody>
      <dsp:txXfrm>
        <a:off x="0" y="1998"/>
        <a:ext cx="9618133" cy="1363161"/>
      </dsp:txXfrm>
    </dsp:sp>
    <dsp:sp modelId="{68E88EE2-7BF7-4F62-9FD1-9DF5D239146E}">
      <dsp:nvSpPr>
        <dsp:cNvPr id="0" name=""/>
        <dsp:cNvSpPr/>
      </dsp:nvSpPr>
      <dsp:spPr>
        <a:xfrm>
          <a:off x="0" y="1365160"/>
          <a:ext cx="9618133" cy="0"/>
        </a:xfrm>
        <a:prstGeom prst="line">
          <a:avLst/>
        </a:prstGeom>
        <a:gradFill rotWithShape="0">
          <a:gsLst>
            <a:gs pos="0">
              <a:schemeClr val="accent2">
                <a:hueOff val="-1482143"/>
                <a:satOff val="7100"/>
                <a:lumOff val="6569"/>
                <a:alphaOff val="0"/>
                <a:tint val="96000"/>
                <a:lumMod val="100000"/>
              </a:schemeClr>
            </a:gs>
            <a:gs pos="78000">
              <a:schemeClr val="accent2">
                <a:hueOff val="-1482143"/>
                <a:satOff val="7100"/>
                <a:lumOff val="6569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2">
              <a:hueOff val="-1482143"/>
              <a:satOff val="7100"/>
              <a:lumOff val="6569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F1D4BCB-D845-45AD-B685-536199CCB052}">
      <dsp:nvSpPr>
        <dsp:cNvPr id="0" name=""/>
        <dsp:cNvSpPr/>
      </dsp:nvSpPr>
      <dsp:spPr>
        <a:xfrm>
          <a:off x="0" y="1365160"/>
          <a:ext cx="9618133" cy="13631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700" kern="1200"/>
            <a:t>艾斯與</a:t>
          </a:r>
          <a:r>
            <a:rPr lang="zh-TW" sz="1700" b="1" kern="1200"/>
            <a:t>齊克果</a:t>
          </a:r>
          <a:r>
            <a:rPr lang="zh-TW" sz="1700" kern="1200"/>
            <a:t>的生命覺醒為例。</a:t>
          </a:r>
          <a:endParaRPr lang="en-US" sz="1700" kern="1200"/>
        </a:p>
      </dsp:txBody>
      <dsp:txXfrm>
        <a:off x="0" y="1365160"/>
        <a:ext cx="9618133" cy="1363161"/>
      </dsp:txXfrm>
    </dsp:sp>
    <dsp:sp modelId="{81D507F2-97F6-4A47-A642-2D3FDF0FA5EF}">
      <dsp:nvSpPr>
        <dsp:cNvPr id="0" name=""/>
        <dsp:cNvSpPr/>
      </dsp:nvSpPr>
      <dsp:spPr>
        <a:xfrm>
          <a:off x="0" y="2728321"/>
          <a:ext cx="9618133" cy="0"/>
        </a:xfrm>
        <a:prstGeom prst="line">
          <a:avLst/>
        </a:prstGeom>
        <a:gradFill rotWithShape="0">
          <a:gsLst>
            <a:gs pos="0">
              <a:schemeClr val="accent2">
                <a:hueOff val="-2964286"/>
                <a:satOff val="14200"/>
                <a:lumOff val="13137"/>
                <a:alphaOff val="0"/>
                <a:tint val="96000"/>
                <a:lumMod val="100000"/>
              </a:schemeClr>
            </a:gs>
            <a:gs pos="78000">
              <a:schemeClr val="accent2">
                <a:hueOff val="-2964286"/>
                <a:satOff val="14200"/>
                <a:lumOff val="13137"/>
                <a:alphaOff val="0"/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2">
              <a:hueOff val="-2964286"/>
              <a:satOff val="14200"/>
              <a:lumOff val="13137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7D4DC82-79BC-4C7C-9B17-6B5B77CAB778}">
      <dsp:nvSpPr>
        <dsp:cNvPr id="0" name=""/>
        <dsp:cNvSpPr/>
      </dsp:nvSpPr>
      <dsp:spPr>
        <a:xfrm>
          <a:off x="0" y="2728321"/>
          <a:ext cx="9618133" cy="13631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1700" kern="1200"/>
            <a:t>生命，不應藉由外在條件來肯定，而是經由內在情感的呼喚而被定義。這種從齊克果的生命覺醒開始，強調由內在情感直接來認識自己並了解生命的觀念，有別於從西方哲學一直以來強調理性，用思考來把握人生一切的哲學，走向一個新的方向，這股思潮曾捲席全世界，被稱之為「存在主義」。</a:t>
          </a:r>
          <a:endParaRPr lang="en-US" sz="1700" kern="1200"/>
        </a:p>
      </dsp:txBody>
      <dsp:txXfrm>
        <a:off x="0" y="2728321"/>
        <a:ext cx="9618133" cy="13631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34435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65386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279700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62167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2194983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1909053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793132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238783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160846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48688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865606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662674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426645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138573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182909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659113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EA2CF1-0EB2-4673-802D-3371233E4A77}" type="datetime2">
              <a:rPr lang="en-US" smtClean="0"/>
              <a:pPr/>
              <a:t>Sunday, October 2, 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/>
            <a:r>
              <a:rPr lang="en-US"/>
              <a:t>Sample 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621B6DD-29C1-4FEA-923F-71EA1347694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3898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6" r:id="rId1"/>
    <p:sldLayoutId id="2147483927" r:id="rId2"/>
    <p:sldLayoutId id="2147483928" r:id="rId3"/>
    <p:sldLayoutId id="2147483929" r:id="rId4"/>
    <p:sldLayoutId id="2147483930" r:id="rId5"/>
    <p:sldLayoutId id="2147483931" r:id="rId6"/>
    <p:sldLayoutId id="2147483932" r:id="rId7"/>
    <p:sldLayoutId id="2147483933" r:id="rId8"/>
    <p:sldLayoutId id="2147483934" r:id="rId9"/>
    <p:sldLayoutId id="2147483935" r:id="rId10"/>
    <p:sldLayoutId id="2147483936" r:id="rId11"/>
    <p:sldLayoutId id="2147483937" r:id="rId12"/>
    <p:sldLayoutId id="2147483938" r:id="rId13"/>
    <p:sldLayoutId id="2147483939" r:id="rId14"/>
    <p:sldLayoutId id="2147483940" r:id="rId15"/>
    <p:sldLayoutId id="2147483941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CEBE2B4-A924-A508-C28F-A8DBD550AB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9783" y="1628926"/>
            <a:ext cx="5651291" cy="1502166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高中生的哲學</a:t>
            </a:r>
            <a:r>
              <a:rPr lang="zh-TW" altLang="en-US" sz="4800" dirty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起手式</a:t>
            </a:r>
            <a:br>
              <a:rPr lang="en-US" altLang="zh-TW" sz="4800" dirty="0">
                <a:solidFill>
                  <a:srgbClr val="00B0F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en-US" altLang="zh-TW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以海賊王為例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C3544D7F-0ED8-8D66-D71D-DA776B4E0E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0000" y="3830398"/>
            <a:ext cx="5015638" cy="1551071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zh-TW" altLang="en-US" sz="20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講者：冀劍制</a:t>
            </a:r>
            <a:endParaRPr lang="en-US" altLang="zh-TW" sz="2000" dirty="0">
              <a:solidFill>
                <a:schemeClr val="bg2">
                  <a:lumMod val="10000"/>
                  <a:lumOff val="90000"/>
                </a:schemeClr>
              </a:solidFill>
            </a:endParaRPr>
          </a:p>
          <a:p>
            <a:pPr>
              <a:lnSpc>
                <a:spcPct val="110000"/>
              </a:lnSpc>
            </a:pPr>
            <a:r>
              <a:rPr lang="zh-TW" altLang="en-US" sz="20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華梵大學東方人文思想研究所教授</a:t>
            </a:r>
          </a:p>
          <a:p>
            <a:pPr>
              <a:lnSpc>
                <a:spcPct val="110000"/>
              </a:lnSpc>
            </a:pPr>
            <a:r>
              <a:rPr lang="en-US" altLang="zh-TW" sz="20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2022</a:t>
            </a:r>
            <a:r>
              <a:rPr lang="zh-TW" altLang="en-US" sz="20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年</a:t>
            </a:r>
            <a:r>
              <a:rPr lang="en-US" altLang="zh-TW" sz="20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10</a:t>
            </a:r>
            <a:r>
              <a:rPr lang="zh-TW" altLang="en-US" sz="20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月</a:t>
            </a:r>
            <a:r>
              <a:rPr lang="en-US" altLang="zh-TW" sz="20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3</a:t>
            </a:r>
            <a:r>
              <a:rPr lang="zh-TW" altLang="en-US" sz="2000" dirty="0">
                <a:solidFill>
                  <a:schemeClr val="bg2">
                    <a:lumMod val="10000"/>
                    <a:lumOff val="90000"/>
                  </a:schemeClr>
                </a:solidFill>
              </a:rPr>
              <a:t>日，高雄女中</a:t>
            </a:r>
          </a:p>
          <a:p>
            <a:pPr>
              <a:lnSpc>
                <a:spcPct val="110000"/>
              </a:lnSpc>
            </a:pPr>
            <a:endParaRPr lang="zh-TW" altLang="en-US" sz="1800" dirty="0"/>
          </a:p>
        </p:txBody>
      </p:sp>
      <p:pic>
        <p:nvPicPr>
          <p:cNvPr id="9" name="圖片 8" descr="一張含有 草, 室外, 個人, 撫摸 的圖片&#10;&#10;自動產生的描述">
            <a:extLst>
              <a:ext uri="{FF2B5EF4-FFF2-40B4-BE49-F238E27FC236}">
                <a16:creationId xmlns:a16="http://schemas.microsoft.com/office/drawing/2014/main" id="{D9EBD2D4-BB40-1B31-3F4F-C120DBCB9E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7" r="6365" b="-2"/>
          <a:stretch/>
        </p:blipFill>
        <p:spPr>
          <a:xfrm>
            <a:off x="6313088" y="602657"/>
            <a:ext cx="5326462" cy="5250743"/>
          </a:xfrm>
          <a:custGeom>
            <a:avLst/>
            <a:gdLst/>
            <a:ahLst/>
            <a:cxnLst/>
            <a:rect l="l" t="t" r="r" b="b"/>
            <a:pathLst>
              <a:path w="5326462" h="5250743">
                <a:moveTo>
                  <a:pt x="2576092" y="0"/>
                </a:moveTo>
                <a:cubicBezTo>
                  <a:pt x="2650583" y="0"/>
                  <a:pt x="2726041" y="967"/>
                  <a:pt x="2803435" y="967"/>
                </a:cubicBezTo>
                <a:cubicBezTo>
                  <a:pt x="3020137" y="967"/>
                  <a:pt x="3205881" y="967"/>
                  <a:pt x="3329710" y="47407"/>
                </a:cubicBezTo>
                <a:cubicBezTo>
                  <a:pt x="3732156" y="124807"/>
                  <a:pt x="4088166" y="387966"/>
                  <a:pt x="4304868" y="573726"/>
                </a:cubicBezTo>
                <a:cubicBezTo>
                  <a:pt x="4537048" y="744005"/>
                  <a:pt x="4893058" y="1069084"/>
                  <a:pt x="5109760" y="1471563"/>
                </a:cubicBezTo>
                <a:cubicBezTo>
                  <a:pt x="5202632" y="2090761"/>
                  <a:pt x="5326462" y="2477760"/>
                  <a:pt x="5326462" y="2694480"/>
                </a:cubicBezTo>
                <a:cubicBezTo>
                  <a:pt x="5326462" y="3267238"/>
                  <a:pt x="5249068" y="3329158"/>
                  <a:pt x="5249068" y="3329158"/>
                </a:cubicBezTo>
                <a:cubicBezTo>
                  <a:pt x="5109760" y="3824516"/>
                  <a:pt x="4784708" y="4288915"/>
                  <a:pt x="4506091" y="4613994"/>
                </a:cubicBezTo>
                <a:cubicBezTo>
                  <a:pt x="4242954" y="4877153"/>
                  <a:pt x="3825029" y="5016473"/>
                  <a:pt x="3329710" y="5233192"/>
                </a:cubicBezTo>
                <a:cubicBezTo>
                  <a:pt x="3020137" y="5233192"/>
                  <a:pt x="2199766" y="5310592"/>
                  <a:pt x="1704448" y="5140313"/>
                </a:cubicBezTo>
                <a:cubicBezTo>
                  <a:pt x="1224608" y="4908113"/>
                  <a:pt x="1069821" y="4861674"/>
                  <a:pt x="667375" y="4505635"/>
                </a:cubicBezTo>
                <a:cubicBezTo>
                  <a:pt x="311365" y="4103156"/>
                  <a:pt x="48228" y="3329158"/>
                  <a:pt x="17270" y="2880239"/>
                </a:cubicBezTo>
                <a:cubicBezTo>
                  <a:pt x="-29166" y="2617080"/>
                  <a:pt x="32749" y="2183641"/>
                  <a:pt x="32749" y="2090761"/>
                </a:cubicBezTo>
                <a:cubicBezTo>
                  <a:pt x="32749" y="1610883"/>
                  <a:pt x="342323" y="1254844"/>
                  <a:pt x="605461" y="929765"/>
                </a:cubicBezTo>
                <a:cubicBezTo>
                  <a:pt x="884077" y="620166"/>
                  <a:pt x="1147215" y="341526"/>
                  <a:pt x="1549661" y="248646"/>
                </a:cubicBezTo>
                <a:cubicBezTo>
                  <a:pt x="1905671" y="78367"/>
                  <a:pt x="1905671" y="78367"/>
                  <a:pt x="1905671" y="78367"/>
                </a:cubicBezTo>
                <a:cubicBezTo>
                  <a:pt x="2137851" y="8707"/>
                  <a:pt x="2352618" y="0"/>
                  <a:pt x="2576092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60467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0FC6BF4-99DF-3A38-E9E7-C42A2E08F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000" y="619201"/>
            <a:ext cx="3095626" cy="1477328"/>
          </a:xfrm>
        </p:spPr>
        <p:txBody>
          <a:bodyPr>
            <a:normAutofit fontScale="90000"/>
          </a:bodyPr>
          <a:lstStyle/>
          <a:p>
            <a:r>
              <a:rPr lang="zh-TW" altLang="en-US" dirty="0"/>
              <a:t>從海賊王談哲學的好處與壞處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A297B6AE-93AB-97A6-AE9B-42BBF04241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8450" y="619201"/>
            <a:ext cx="7533550" cy="1819199"/>
          </a:xfrm>
        </p:spPr>
        <p:txBody>
          <a:bodyPr>
            <a:normAutofit fontScale="92500"/>
          </a:bodyPr>
          <a:lstStyle/>
          <a:p>
            <a:pPr>
              <a:lnSpc>
                <a:spcPct val="110000"/>
              </a:lnSpc>
            </a:pPr>
            <a:endParaRPr lang="en-US" altLang="zh-TW" sz="500" dirty="0"/>
          </a:p>
          <a:p>
            <a:pPr>
              <a:lnSpc>
                <a:spcPct val="110000"/>
              </a:lnSpc>
            </a:pPr>
            <a:r>
              <a:rPr lang="en-US" altLang="zh-TW" sz="2400" dirty="0"/>
              <a:t>1.</a:t>
            </a:r>
            <a:r>
              <a:rPr lang="zh-TW" altLang="en-US" sz="2400" dirty="0"/>
              <a:t>   用海賊王故事中的案例來談哲學理論更為生動有趣。</a:t>
            </a:r>
            <a:endParaRPr lang="en-US" altLang="zh-TW" sz="2400" dirty="0"/>
          </a:p>
          <a:p>
            <a:pPr>
              <a:lnSpc>
                <a:spcPct val="110000"/>
              </a:lnSpc>
            </a:pPr>
            <a:r>
              <a:rPr lang="en-US" altLang="zh-TW" sz="2400" dirty="0"/>
              <a:t>2.</a:t>
            </a:r>
            <a:r>
              <a:rPr lang="zh-TW" altLang="en-US" sz="2400" dirty="0"/>
              <a:t>   適合實踐哲學。</a:t>
            </a:r>
            <a:endParaRPr lang="en-US" altLang="zh-TW" sz="2400" dirty="0"/>
          </a:p>
          <a:p>
            <a:pPr>
              <a:lnSpc>
                <a:spcPct val="110000"/>
              </a:lnSpc>
            </a:pPr>
            <a:r>
              <a:rPr lang="en-US" altLang="zh-TW" sz="2400" dirty="0"/>
              <a:t>3.</a:t>
            </a:r>
            <a:r>
              <a:rPr lang="zh-TW" altLang="en-US" sz="2400" dirty="0"/>
              <a:t>   同學開始追劇，耗費太多時間與精神。</a:t>
            </a:r>
          </a:p>
          <a:p>
            <a:pPr>
              <a:lnSpc>
                <a:spcPct val="110000"/>
              </a:lnSpc>
            </a:pPr>
            <a:endParaRPr lang="zh-TW" altLang="en-US" sz="500" dirty="0"/>
          </a:p>
        </p:txBody>
      </p:sp>
      <p:pic>
        <p:nvPicPr>
          <p:cNvPr id="6" name="圖片 5" descr="海洋上小船的全景圖">
            <a:extLst>
              <a:ext uri="{FF2B5EF4-FFF2-40B4-BE49-F238E27FC236}">
                <a16:creationId xmlns:a16="http://schemas.microsoft.com/office/drawing/2014/main" id="{8FD47CF1-2436-DBFC-BFA2-3948EA01A3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08"/>
          <a:stretch/>
        </p:blipFill>
        <p:spPr>
          <a:xfrm>
            <a:off x="20" y="2624739"/>
            <a:ext cx="12191980" cy="4273465"/>
          </a:xfrm>
          <a:custGeom>
            <a:avLst/>
            <a:gdLst/>
            <a:ahLst/>
            <a:cxnLst/>
            <a:rect l="l" t="t" r="r" b="b"/>
            <a:pathLst>
              <a:path w="12192000" h="4273465">
                <a:moveTo>
                  <a:pt x="5674827" y="107"/>
                </a:moveTo>
                <a:cubicBezTo>
                  <a:pt x="6770307" y="-2269"/>
                  <a:pt x="8062055" y="35744"/>
                  <a:pt x="8986322" y="35744"/>
                </a:cubicBezTo>
                <a:cubicBezTo>
                  <a:pt x="10233527" y="52639"/>
                  <a:pt x="11168930" y="69533"/>
                  <a:pt x="12015248" y="52639"/>
                </a:cubicBezTo>
                <a:lnTo>
                  <a:pt x="12192000" y="60460"/>
                </a:lnTo>
                <a:lnTo>
                  <a:pt x="12192000" y="4273465"/>
                </a:lnTo>
                <a:lnTo>
                  <a:pt x="0" y="4273465"/>
                </a:lnTo>
                <a:lnTo>
                  <a:pt x="0" y="65877"/>
                </a:lnTo>
                <a:lnTo>
                  <a:pt x="107413" y="52639"/>
                </a:lnTo>
                <a:cubicBezTo>
                  <a:pt x="716168" y="1955"/>
                  <a:pt x="1725810" y="137111"/>
                  <a:pt x="4665650" y="18850"/>
                </a:cubicBezTo>
                <a:cubicBezTo>
                  <a:pt x="4966315" y="6179"/>
                  <a:pt x="5309667" y="899"/>
                  <a:pt x="5674827" y="107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85525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06315D7-9D64-A30B-BD7C-D352D2B73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r>
              <a:rPr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夢想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E229467-019C-6DF8-35FA-FE78C2DC75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r>
              <a:rPr lang="en-US" altLang="zh-TW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海賊王</a:t>
            </a:r>
            <a:r>
              <a:rPr lang="en-US" altLang="zh-TW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的世界是一場追逐夢想的世界，是用夢想串接起來的歷史。如果我們生在</a:t>
            </a:r>
            <a:r>
              <a:rPr lang="en-US" altLang="zh-TW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海賊王</a:t>
            </a:r>
            <a:r>
              <a:rPr lang="en-US" altLang="zh-TW"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的世界，我們自然而然會被這種文化氣氛所感染，然後問自己：「我的夢想是什麼？」</a:t>
            </a:r>
            <a:endParaRPr lang="en-US" altLang="zh-TW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>
                <a:latin typeface="標楷體" panose="03000509000000000000" pitchFamily="65" charset="-120"/>
                <a:ea typeface="標楷體" panose="03000509000000000000" pitchFamily="65" charset="-120"/>
              </a:rPr>
              <a:t>即使在我們的世界，歷史也主要是為了那些有夢想的人而記載，即使夢想沒有實現，也會在歷史上留下一席之地。</a:t>
            </a:r>
            <a:endParaRPr lang="en-US" altLang="zh-TW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/>
          </a:p>
        </p:txBody>
      </p:sp>
      <p:pic>
        <p:nvPicPr>
          <p:cNvPr id="5" name="圖片 4" descr="美式足球隊正在慶祝">
            <a:extLst>
              <a:ext uri="{FF2B5EF4-FFF2-40B4-BE49-F238E27FC236}">
                <a16:creationId xmlns:a16="http://schemas.microsoft.com/office/drawing/2014/main" id="{D5AB3E5E-F551-17DD-F531-34B289E629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41" r="19846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12" name="Isosceles Triangle 9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75459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 descr="一群人跑下小徑">
            <a:extLst>
              <a:ext uri="{FF2B5EF4-FFF2-40B4-BE49-F238E27FC236}">
                <a16:creationId xmlns:a16="http://schemas.microsoft.com/office/drawing/2014/main" id="{B408C472-1C08-3F79-E5D1-DC2C73284E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05" b="2"/>
          <a:stretch/>
        </p:blipFill>
        <p:spPr>
          <a:xfrm>
            <a:off x="322048" y="-1"/>
            <a:ext cx="4551305" cy="3429000"/>
          </a:xfrm>
          <a:custGeom>
            <a:avLst/>
            <a:gdLst/>
            <a:ahLst/>
            <a:cxnLst/>
            <a:rect l="l" t="t" r="r" b="b"/>
            <a:pathLst>
              <a:path w="4551305" h="3429000">
                <a:moveTo>
                  <a:pt x="509916" y="0"/>
                </a:moveTo>
                <a:lnTo>
                  <a:pt x="4551305" y="0"/>
                </a:lnTo>
                <a:lnTo>
                  <a:pt x="4551305" y="1"/>
                </a:lnTo>
                <a:lnTo>
                  <a:pt x="3693885" y="1"/>
                </a:lnTo>
                <a:lnTo>
                  <a:pt x="3181696" y="3429000"/>
                </a:lnTo>
                <a:lnTo>
                  <a:pt x="0" y="3429000"/>
                </a:lnTo>
                <a:close/>
              </a:path>
            </a:pathLst>
          </a:cu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01B46963-C54A-2215-A43E-4887C88257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25" y="609600"/>
            <a:ext cx="5114776" cy="1320800"/>
          </a:xfrm>
        </p:spPr>
        <p:txBody>
          <a:bodyPr>
            <a:normAutofit/>
          </a:bodyPr>
          <a:lstStyle/>
          <a:p>
            <a:r>
              <a:rPr lang="zh-TW" altLang="en-US" dirty="0"/>
              <a:t>為何要有夢想？</a:t>
            </a:r>
          </a:p>
        </p:txBody>
      </p:sp>
      <p:pic>
        <p:nvPicPr>
          <p:cNvPr id="7" name="圖片 6" descr="偏離白色箭頭的紅色箭頭">
            <a:extLst>
              <a:ext uri="{FF2B5EF4-FFF2-40B4-BE49-F238E27FC236}">
                <a16:creationId xmlns:a16="http://schemas.microsoft.com/office/drawing/2014/main" id="{B51FF7B4-601E-8C60-9752-9755930CDA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19" r="2714"/>
          <a:stretch/>
        </p:blipFill>
        <p:spPr>
          <a:xfrm>
            <a:off x="-10633" y="3428999"/>
            <a:ext cx="3514376" cy="3429001"/>
          </a:xfrm>
          <a:custGeom>
            <a:avLst/>
            <a:gdLst/>
            <a:ahLst/>
            <a:cxnLst/>
            <a:rect l="l" t="t" r="r" b="b"/>
            <a:pathLst>
              <a:path w="3514376" h="3429001">
                <a:moveTo>
                  <a:pt x="332680" y="0"/>
                </a:moveTo>
                <a:lnTo>
                  <a:pt x="3514376" y="0"/>
                </a:lnTo>
                <a:lnTo>
                  <a:pt x="3002186" y="3429001"/>
                </a:lnTo>
                <a:lnTo>
                  <a:pt x="0" y="3429001"/>
                </a:lnTo>
                <a:lnTo>
                  <a:pt x="0" y="2237155"/>
                </a:lnTo>
                <a:close/>
              </a:path>
            </a:pathLst>
          </a:cu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08C77F1-1F10-4A48-9A94-DE3C21DBB5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07162" y="3440034"/>
            <a:ext cx="32004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Isosceles Triangle 30">
            <a:extLst>
              <a:ext uri="{FF2B5EF4-FFF2-40B4-BE49-F238E27FC236}">
                <a16:creationId xmlns:a16="http://schemas.microsoft.com/office/drawing/2014/main" id="{FF56E908-9FB5-4EBD-979B-CA807634CB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7B6B05AB-FB6A-8BA8-171A-AEFFBEF9E5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9225" y="2160589"/>
            <a:ext cx="5114776" cy="3880773"/>
          </a:xfrm>
        </p:spPr>
        <p:txBody>
          <a:bodyPr>
            <a:normAutofit/>
          </a:bodyPr>
          <a:lstStyle/>
          <a:p>
            <a:r>
              <a:rPr lang="en-US" altLang="zh-TW"/>
              <a:t>1. </a:t>
            </a:r>
            <a:r>
              <a:rPr lang="zh-TW" altLang="en-US"/>
              <a:t>實現夢想的快樂勝過人生中任何一件事。</a:t>
            </a:r>
            <a:endParaRPr lang="en-US" altLang="zh-TW"/>
          </a:p>
          <a:p>
            <a:r>
              <a:rPr lang="en-US" altLang="zh-TW"/>
              <a:t>2. </a:t>
            </a:r>
            <a:r>
              <a:rPr lang="zh-TW" altLang="en-US"/>
              <a:t>夢想等於是在人生中設定好目標。有了目標，人生就有了方向。</a:t>
            </a:r>
            <a:endParaRPr lang="en-US" altLang="zh-TW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33619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4991961" cy="1477328"/>
          </a:xfrm>
        </p:spPr>
        <p:txBody>
          <a:bodyPr wrap="square" anchor="ctr">
            <a:normAutofit/>
          </a:bodyPr>
          <a:lstStyle/>
          <a:p>
            <a:r>
              <a:rPr lang="zh-TW" altLang="zh-TW" u="sng" dirty="0"/>
              <a:t>夢想的起源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2238375"/>
            <a:ext cx="6448425" cy="4619625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zh-TW" altLang="zh-TW" dirty="0"/>
              <a:t>夢想是內心渴望達成的某個目標，所以，夢想需要激情。生活教條會壓抑內在情感自覺而阻礙夢想。</a:t>
            </a:r>
            <a:endParaRPr lang="en-US" altLang="zh-TW" dirty="0"/>
          </a:p>
          <a:p>
            <a:pPr>
              <a:lnSpc>
                <a:spcPct val="110000"/>
              </a:lnSpc>
            </a:pPr>
            <a:r>
              <a:rPr lang="zh-TW" altLang="zh-TW" b="1" dirty="0">
                <a:solidFill>
                  <a:srgbClr val="FF0000">
                    <a:alpha val="58000"/>
                  </a:srgbClr>
                </a:solidFill>
              </a:rPr>
              <a:t>尼采</a:t>
            </a:r>
            <a:r>
              <a:rPr lang="zh-TW" altLang="zh-TW" dirty="0"/>
              <a:t>在其著作《悲劇的誕生》主張，「哲學從古希臘時期開始崇尚理性的發展方向，阻礙了人們內在情感的呈現與自覺，因而形成了枯燥的生命狀態。」這種生命狀態，是夢想的阻礙。當今社會其實也有此一傾向，較忽視學子的情感、情緒，如古希臘哲學家</a:t>
            </a:r>
            <a:r>
              <a:rPr lang="zh-TW" altLang="zh-TW" b="1" dirty="0">
                <a:solidFill>
                  <a:srgbClr val="FF0000">
                    <a:alpha val="58000"/>
                  </a:srgbClr>
                </a:solidFill>
              </a:rPr>
              <a:t>柏拉圖</a:t>
            </a:r>
            <a:r>
              <a:rPr lang="zh-TW" altLang="zh-TW" dirty="0"/>
              <a:t>所認為，那是應該被理性所克服的人生阻礙。認為完全理性的生命才是最完美的生命狀態。</a:t>
            </a:r>
            <a:endParaRPr lang="zh-TW" altLang="en-US" dirty="0"/>
          </a:p>
        </p:txBody>
      </p:sp>
      <p:pic>
        <p:nvPicPr>
          <p:cNvPr id="5" name="圖片 4" descr="看著熱氣球的年輕旅行者">
            <a:extLst>
              <a:ext uri="{FF2B5EF4-FFF2-40B4-BE49-F238E27FC236}">
                <a16:creationId xmlns:a16="http://schemas.microsoft.com/office/drawing/2014/main" id="{06C67163-2F91-43DA-F931-A75906E544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75" r="4" b="4"/>
          <a:stretch/>
        </p:blipFill>
        <p:spPr>
          <a:xfrm>
            <a:off x="7127398" y="2"/>
            <a:ext cx="5064604" cy="3249613"/>
          </a:xfrm>
          <a:custGeom>
            <a:avLst/>
            <a:gdLst/>
            <a:ahLst/>
            <a:cxnLst/>
            <a:rect l="l" t="t" r="r" b="b"/>
            <a:pathLst>
              <a:path w="5064604" h="3249613">
                <a:moveTo>
                  <a:pt x="0" y="0"/>
                </a:moveTo>
                <a:lnTo>
                  <a:pt x="5064604" y="0"/>
                </a:lnTo>
                <a:lnTo>
                  <a:pt x="5064604" y="3249613"/>
                </a:lnTo>
                <a:lnTo>
                  <a:pt x="794775" y="3249613"/>
                </a:lnTo>
                <a:lnTo>
                  <a:pt x="801008" y="3061920"/>
                </a:lnTo>
                <a:cubicBezTo>
                  <a:pt x="801008" y="1948934"/>
                  <a:pt x="592246" y="1021445"/>
                  <a:pt x="174722" y="279453"/>
                </a:cubicBezTo>
                <a:close/>
              </a:path>
            </a:pathLst>
          </a:custGeom>
        </p:spPr>
      </p:pic>
      <p:pic>
        <p:nvPicPr>
          <p:cNvPr id="7" name="圖片 6" descr="在風中的蒲公英種子">
            <a:extLst>
              <a:ext uri="{FF2B5EF4-FFF2-40B4-BE49-F238E27FC236}">
                <a16:creationId xmlns:a16="http://schemas.microsoft.com/office/drawing/2014/main" id="{AC641CA4-0581-FCF2-3221-9B8B6442D3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73" r="-2" b="11639"/>
          <a:stretch/>
        </p:blipFill>
        <p:spPr>
          <a:xfrm>
            <a:off x="5549901" y="3249615"/>
            <a:ext cx="6642100" cy="3608387"/>
          </a:xfrm>
          <a:custGeom>
            <a:avLst/>
            <a:gdLst/>
            <a:ahLst/>
            <a:cxnLst/>
            <a:rect l="l" t="t" r="r" b="b"/>
            <a:pathLst>
              <a:path w="6642100" h="3608387">
                <a:moveTo>
                  <a:pt x="2372273" y="0"/>
                </a:moveTo>
                <a:lnTo>
                  <a:pt x="6642100" y="0"/>
                </a:lnTo>
                <a:lnTo>
                  <a:pt x="6642100" y="3608387"/>
                </a:lnTo>
                <a:lnTo>
                  <a:pt x="0" y="3608387"/>
                </a:lnTo>
                <a:lnTo>
                  <a:pt x="3" y="3608385"/>
                </a:lnTo>
                <a:lnTo>
                  <a:pt x="979164" y="3608385"/>
                </a:lnTo>
                <a:lnTo>
                  <a:pt x="1058121" y="3527823"/>
                </a:lnTo>
                <a:cubicBezTo>
                  <a:pt x="1270788" y="3294650"/>
                  <a:pt x="1469609" y="3026340"/>
                  <a:pt x="1651388" y="2719701"/>
                </a:cubicBezTo>
                <a:cubicBezTo>
                  <a:pt x="1893760" y="2265421"/>
                  <a:pt x="2045243" y="1780855"/>
                  <a:pt x="2196726" y="1266004"/>
                </a:cubicBezTo>
                <a:cubicBezTo>
                  <a:pt x="2287616" y="857152"/>
                  <a:pt x="2344422" y="499407"/>
                  <a:pt x="2367144" y="154437"/>
                </a:cubicBezTo>
                <a:close/>
              </a:path>
            </a:pathLst>
          </a:cu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14D16F1A-5D78-4402-81FF-31A98AFD6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r>
              <a:rPr lang="zh-TW" altLang="zh-TW" b="1" dirty="0"/>
              <a:t>艾斯與存在主義</a:t>
            </a:r>
            <a:endParaRPr lang="zh-TW" alt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1B2FB7F0-6A45-43E8-88A7-48E46E6D48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6BA9C607-662B-4FBB-A3F3-CF593AD736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6" name="內容版面配置區 2">
            <a:extLst>
              <a:ext uri="{FF2B5EF4-FFF2-40B4-BE49-F238E27FC236}">
                <a16:creationId xmlns:a16="http://schemas.microsoft.com/office/drawing/2014/main" id="{64C765C6-C7A6-1276-AA4B-E779E16A5C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180474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61200" y="619200"/>
            <a:ext cx="6923812" cy="1477328"/>
          </a:xfrm>
        </p:spPr>
        <p:txBody>
          <a:bodyPr wrap="square" anchor="ctr">
            <a:normAutofit/>
          </a:bodyPr>
          <a:lstStyle/>
          <a:p>
            <a:r>
              <a:rPr lang="zh-TW" altLang="zh-TW" u="sng" dirty="0"/>
              <a:t>夢想的捷徑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61200" y="2541600"/>
            <a:ext cx="5341925" cy="3216273"/>
          </a:xfrm>
        </p:spPr>
        <p:txBody>
          <a:bodyPr>
            <a:normAutofit/>
          </a:bodyPr>
          <a:lstStyle/>
          <a:p>
            <a:r>
              <a:rPr lang="zh-TW" altLang="zh-TW" sz="3200" dirty="0"/>
              <a:t>如果出現完成夢想的捷徑，要不要走捷徑？</a:t>
            </a:r>
            <a:endParaRPr lang="en-US" altLang="zh-TW" sz="3200" dirty="0"/>
          </a:p>
          <a:p>
            <a:r>
              <a:rPr lang="zh-TW" altLang="zh-TW" sz="3200" dirty="0"/>
              <a:t>什麼情況「要」又什麼情況「不要」？為什麼？</a:t>
            </a:r>
          </a:p>
          <a:p>
            <a:endParaRPr lang="zh-TW" altLang="en-US" dirty="0"/>
          </a:p>
        </p:txBody>
      </p:sp>
      <p:pic>
        <p:nvPicPr>
          <p:cNvPr id="5" name="圖片 4" descr="蜿蜒穿過草原的小路">
            <a:extLst>
              <a:ext uri="{FF2B5EF4-FFF2-40B4-BE49-F238E27FC236}">
                <a16:creationId xmlns:a16="http://schemas.microsoft.com/office/drawing/2014/main" id="{46CB7EBF-2E7A-3474-F191-2D81793D89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26" r="3841" b="1"/>
          <a:stretch/>
        </p:blipFill>
        <p:spPr>
          <a:xfrm>
            <a:off x="4" y="5"/>
            <a:ext cx="3813557" cy="3249613"/>
          </a:xfrm>
          <a:custGeom>
            <a:avLst/>
            <a:gdLst/>
            <a:ahLst/>
            <a:cxnLst/>
            <a:rect l="l" t="t" r="r" b="b"/>
            <a:pathLst>
              <a:path w="3008928" h="3249613">
                <a:moveTo>
                  <a:pt x="0" y="0"/>
                </a:moveTo>
                <a:lnTo>
                  <a:pt x="3004565" y="0"/>
                </a:lnTo>
                <a:lnTo>
                  <a:pt x="3004599" y="3068"/>
                </a:lnTo>
                <a:cubicBezTo>
                  <a:pt x="3012646" y="873735"/>
                  <a:pt x="3000173" y="2260308"/>
                  <a:pt x="3007918" y="3158934"/>
                </a:cubicBezTo>
                <a:lnTo>
                  <a:pt x="3008928" y="3249613"/>
                </a:lnTo>
                <a:lnTo>
                  <a:pt x="0" y="3249613"/>
                </a:lnTo>
                <a:close/>
              </a:path>
            </a:pathLst>
          </a:custGeom>
        </p:spPr>
      </p:pic>
      <p:pic>
        <p:nvPicPr>
          <p:cNvPr id="7" name="圖片 6" descr="黑暗中的蜘蛛網">
            <a:extLst>
              <a:ext uri="{FF2B5EF4-FFF2-40B4-BE49-F238E27FC236}">
                <a16:creationId xmlns:a16="http://schemas.microsoft.com/office/drawing/2014/main" id="{B22E62B5-274C-683A-0BF1-9FE1B9287F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3" r="17642" b="3"/>
          <a:stretch/>
        </p:blipFill>
        <p:spPr>
          <a:xfrm>
            <a:off x="-3" y="3249608"/>
            <a:ext cx="3854210" cy="3608388"/>
          </a:xfrm>
          <a:custGeom>
            <a:avLst/>
            <a:gdLst/>
            <a:ahLst/>
            <a:cxnLst/>
            <a:rect l="l" t="t" r="r" b="b"/>
            <a:pathLst>
              <a:path w="3041003" h="3608388">
                <a:moveTo>
                  <a:pt x="0" y="3608388"/>
                </a:moveTo>
                <a:lnTo>
                  <a:pt x="3008928" y="3608388"/>
                </a:lnTo>
                <a:lnTo>
                  <a:pt x="3010299" y="3485156"/>
                </a:lnTo>
                <a:cubicBezTo>
                  <a:pt x="3013149" y="3282573"/>
                  <a:pt x="3017474" y="3115716"/>
                  <a:pt x="3023912" y="3000268"/>
                </a:cubicBezTo>
                <a:cubicBezTo>
                  <a:pt x="3054432" y="2589788"/>
                  <a:pt x="3039172" y="1392554"/>
                  <a:pt x="3016282" y="240930"/>
                </a:cubicBezTo>
                <a:lnTo>
                  <a:pt x="3011292" y="0"/>
                </a:lnTo>
                <a:lnTo>
                  <a:pt x="0" y="0"/>
                </a:lnTo>
                <a:close/>
              </a:path>
            </a:pathLst>
          </a:cu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4991961" cy="1476000"/>
          </a:xfrm>
        </p:spPr>
        <p:txBody>
          <a:bodyPr wrap="square" anchor="ctr">
            <a:normAutofit/>
          </a:bodyPr>
          <a:lstStyle/>
          <a:p>
            <a:pPr lvl="0"/>
            <a:r>
              <a:rPr lang="zh-TW" altLang="zh-TW" b="1" dirty="0"/>
              <a:t>勇氣</a:t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81025" y="1952626"/>
            <a:ext cx="5130937" cy="4286174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zh-TW" altLang="zh-TW" dirty="0"/>
              <a:t>人生需要夢想，要完成成夢想，常常需要冒險。冒險也是滋潤生命的要素，沒有冒險的滋養，生命就愈來愈乾枯。但是，冒險需要勇氣。缺乏勇氣，就無法展開冒險的生活。那麼，培養勇氣也是美好人生的必要條件。</a:t>
            </a:r>
          </a:p>
          <a:p>
            <a:pPr>
              <a:lnSpc>
                <a:spcPct val="110000"/>
              </a:lnSpc>
            </a:pPr>
            <a:r>
              <a:rPr lang="zh-TW" altLang="zh-TW" dirty="0"/>
              <a:t>何謂勇氣？</a:t>
            </a:r>
            <a:r>
              <a:rPr lang="zh-TW" altLang="en-US" dirty="0"/>
              <a:t>在</a:t>
            </a:r>
            <a:r>
              <a:rPr lang="zh-TW" altLang="zh-TW" dirty="0"/>
              <a:t>海賊王世界中</a:t>
            </a:r>
            <a:r>
              <a:rPr lang="zh-TW" altLang="en-US" dirty="0"/>
              <a:t>，</a:t>
            </a:r>
            <a:r>
              <a:rPr lang="zh-TW" altLang="zh-TW" dirty="0"/>
              <a:t>魯夫和騙人布分別象徵了兩種不同的勇氣。魯夫是「</a:t>
            </a:r>
            <a:r>
              <a:rPr lang="zh-TW" altLang="zh-TW" b="1" dirty="0"/>
              <a:t>無懼」</a:t>
            </a:r>
            <a:r>
              <a:rPr lang="zh-TW" altLang="zh-TW" dirty="0"/>
              <a:t>；而騙人布則是「</a:t>
            </a:r>
            <a:r>
              <a:rPr lang="zh-TW" altLang="zh-TW" b="1" dirty="0"/>
              <a:t>即使害怕，也勇往直前。</a:t>
            </a:r>
            <a:r>
              <a:rPr lang="zh-TW" altLang="zh-TW" dirty="0"/>
              <a:t>」</a:t>
            </a:r>
            <a:endParaRPr lang="en-US" altLang="zh-TW" dirty="0"/>
          </a:p>
          <a:p>
            <a:pPr>
              <a:lnSpc>
                <a:spcPct val="110000"/>
              </a:lnSpc>
            </a:pPr>
            <a:r>
              <a:rPr lang="zh-TW" altLang="zh-TW" dirty="0"/>
              <a:t>「海賊王哲學」是一門培養勇氣的課程。</a:t>
            </a:r>
            <a:endParaRPr lang="zh-TW" altLang="en-US" dirty="0"/>
          </a:p>
        </p:txBody>
      </p:sp>
      <p:pic>
        <p:nvPicPr>
          <p:cNvPr id="5" name="圖片 4" descr="足球運動員即將受到罰球">
            <a:extLst>
              <a:ext uri="{FF2B5EF4-FFF2-40B4-BE49-F238E27FC236}">
                <a16:creationId xmlns:a16="http://schemas.microsoft.com/office/drawing/2014/main" id="{EAD871C1-F62A-7CD9-33B3-3DB005B4AA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1106" y="720001"/>
            <a:ext cx="3782275" cy="2524669"/>
          </a:xfrm>
          <a:custGeom>
            <a:avLst/>
            <a:gdLst/>
            <a:ahLst/>
            <a:cxnLst/>
            <a:rect l="l" t="t" r="r" b="b"/>
            <a:pathLst>
              <a:path w="4295839" h="2524669">
                <a:moveTo>
                  <a:pt x="0" y="0"/>
                </a:moveTo>
                <a:lnTo>
                  <a:pt x="4295839" y="0"/>
                </a:lnTo>
                <a:lnTo>
                  <a:pt x="4295839" y="2524669"/>
                </a:lnTo>
                <a:lnTo>
                  <a:pt x="0" y="2524669"/>
                </a:lnTo>
                <a:close/>
              </a:path>
            </a:pathLst>
          </a:custGeom>
        </p:spPr>
      </p:pic>
      <p:pic>
        <p:nvPicPr>
          <p:cNvPr id="7" name="圖片 6" descr="快速奔跑跳過兩山之間懸崖的人">
            <a:extLst>
              <a:ext uri="{FF2B5EF4-FFF2-40B4-BE49-F238E27FC236}">
                <a16:creationId xmlns:a16="http://schemas.microsoft.com/office/drawing/2014/main" id="{66A5EAF0-A428-F4B0-8443-EB7BA20066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1105" y="3604670"/>
            <a:ext cx="3782275" cy="2524669"/>
          </a:xfrm>
          <a:custGeom>
            <a:avLst/>
            <a:gdLst/>
            <a:ahLst/>
            <a:cxnLst/>
            <a:rect l="l" t="t" r="r" b="b"/>
            <a:pathLst>
              <a:path w="4295839" h="2524669">
                <a:moveTo>
                  <a:pt x="0" y="0"/>
                </a:moveTo>
                <a:lnTo>
                  <a:pt x="4295839" y="0"/>
                </a:lnTo>
                <a:lnTo>
                  <a:pt x="4295839" y="2524669"/>
                </a:lnTo>
                <a:lnTo>
                  <a:pt x="0" y="2524669"/>
                </a:lnTo>
                <a:close/>
              </a:path>
            </a:pathLst>
          </a:cu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0000" y="619200"/>
            <a:ext cx="4991961" cy="1477328"/>
          </a:xfrm>
        </p:spPr>
        <p:txBody>
          <a:bodyPr wrap="square" anchor="ctr">
            <a:normAutofit/>
          </a:bodyPr>
          <a:lstStyle/>
          <a:p>
            <a:pPr lvl="0"/>
            <a:r>
              <a:rPr lang="zh-TW" altLang="zh-TW" b="1" dirty="0"/>
              <a:t>德性</a:t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20000" y="1819276"/>
            <a:ext cx="4991962" cy="3938598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zh-TW" altLang="zh-TW" dirty="0"/>
              <a:t>古希臘哲學家</a:t>
            </a:r>
            <a:r>
              <a:rPr lang="zh-TW" altLang="zh-TW" b="1" dirty="0">
                <a:solidFill>
                  <a:srgbClr val="FF0000">
                    <a:alpha val="58000"/>
                  </a:srgbClr>
                </a:solidFill>
              </a:rPr>
              <a:t>亞里斯多德</a:t>
            </a:r>
            <a:r>
              <a:rPr lang="zh-TW" altLang="zh-TW" dirty="0"/>
              <a:t>說：「德性是通往幸福的唯一道路。」他為何這麼說呢？這是真的嗎？</a:t>
            </a:r>
            <a:endParaRPr lang="en-US" altLang="zh-TW" dirty="0"/>
          </a:p>
          <a:p>
            <a:pPr>
              <a:lnSpc>
                <a:spcPct val="110000"/>
              </a:lnSpc>
            </a:pPr>
            <a:r>
              <a:rPr lang="zh-TW" altLang="zh-TW" dirty="0"/>
              <a:t>適合高中生培養的德性？</a:t>
            </a:r>
          </a:p>
          <a:p>
            <a:pPr lvl="1">
              <a:lnSpc>
                <a:spcPct val="110000"/>
              </a:lnSpc>
            </a:pPr>
            <a:r>
              <a:rPr lang="zh-TW" altLang="zh-TW" dirty="0"/>
              <a:t>追求卓越。（這也可以成為夢想的追求，精益求精，不斷挑戰極限。）</a:t>
            </a:r>
          </a:p>
          <a:p>
            <a:pPr lvl="1">
              <a:lnSpc>
                <a:spcPct val="110000"/>
              </a:lnSpc>
            </a:pPr>
            <a:r>
              <a:rPr lang="zh-TW" altLang="zh-TW" dirty="0"/>
              <a:t>培養勇氣。</a:t>
            </a:r>
          </a:p>
          <a:p>
            <a:pPr lvl="1">
              <a:lnSpc>
                <a:spcPct val="110000"/>
              </a:lnSpc>
            </a:pPr>
            <a:r>
              <a:rPr lang="zh-TW" altLang="zh-TW" dirty="0"/>
              <a:t>寬恕他人的錯誤。</a:t>
            </a:r>
          </a:p>
          <a:p>
            <a:pPr lvl="1">
              <a:lnSpc>
                <a:spcPct val="110000"/>
              </a:lnSpc>
            </a:pPr>
            <a:r>
              <a:rPr lang="zh-TW" altLang="zh-TW" dirty="0"/>
              <a:t>（面對自己或他人情緒時的）理性溝通能力。</a:t>
            </a:r>
          </a:p>
          <a:p>
            <a:pPr>
              <a:lnSpc>
                <a:spcPct val="110000"/>
              </a:lnSpc>
            </a:pPr>
            <a:endParaRPr lang="zh-TW" altLang="zh-TW" sz="1700" dirty="0"/>
          </a:p>
          <a:p>
            <a:pPr>
              <a:lnSpc>
                <a:spcPct val="110000"/>
              </a:lnSpc>
            </a:pPr>
            <a:endParaRPr lang="zh-TW" altLang="en-US" sz="1700" dirty="0"/>
          </a:p>
        </p:txBody>
      </p:sp>
      <p:pic>
        <p:nvPicPr>
          <p:cNvPr id="7" name="圖片 6" descr="海灘上堆疊石頭的兒童">
            <a:extLst>
              <a:ext uri="{FF2B5EF4-FFF2-40B4-BE49-F238E27FC236}">
                <a16:creationId xmlns:a16="http://schemas.microsoft.com/office/drawing/2014/main" id="{5BFD3B0E-4620-2F3A-67A3-8A5CCFE125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30" b="-2"/>
          <a:stretch/>
        </p:blipFill>
        <p:spPr>
          <a:xfrm>
            <a:off x="5872718" y="1926204"/>
            <a:ext cx="5862082" cy="3430800"/>
          </a:xfrm>
          <a:custGeom>
            <a:avLst/>
            <a:gdLst/>
            <a:ahLst/>
            <a:cxnLst/>
            <a:rect l="l" t="t" r="r" b="b"/>
            <a:pathLst>
              <a:path w="5862082" h="3430800">
                <a:moveTo>
                  <a:pt x="0" y="0"/>
                </a:moveTo>
                <a:lnTo>
                  <a:pt x="5862082" y="0"/>
                </a:lnTo>
                <a:lnTo>
                  <a:pt x="5862082" y="3430800"/>
                </a:lnTo>
                <a:lnTo>
                  <a:pt x="15574" y="3430800"/>
                </a:lnTo>
                <a:lnTo>
                  <a:pt x="15542" y="3272467"/>
                </a:lnTo>
                <a:cubicBezTo>
                  <a:pt x="16280" y="3099651"/>
                  <a:pt x="19396" y="2957011"/>
                  <a:pt x="25362" y="2852016"/>
                </a:cubicBezTo>
                <a:cubicBezTo>
                  <a:pt x="43523" y="2377506"/>
                  <a:pt x="24435" y="1267222"/>
                  <a:pt x="2054" y="105785"/>
                </a:cubicBezTo>
                <a:close/>
              </a:path>
            </a:pathLst>
          </a:cu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0000" y="66675"/>
            <a:ext cx="4991961" cy="1476375"/>
          </a:xfrm>
        </p:spPr>
        <p:txBody>
          <a:bodyPr wrap="square" anchor="ctr">
            <a:normAutofit/>
          </a:bodyPr>
          <a:lstStyle/>
          <a:p>
            <a:pPr lvl="0"/>
            <a:r>
              <a:rPr lang="zh-TW" altLang="zh-TW" b="1" dirty="0"/>
              <a:t>正義</a:t>
            </a:r>
            <a:br>
              <a:rPr lang="zh-TW" altLang="zh-TW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7556" y="1127544"/>
            <a:ext cx="6180151" cy="5273255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zh-TW" altLang="zh-TW" sz="1800" dirty="0"/>
              <a:t>海軍披風背面有著大大的「正義」兩字。象徵海軍是以正義之名討伐海賊。然而，從這角度來說，海軍分成三類：</a:t>
            </a:r>
          </a:p>
          <a:p>
            <a:pPr lvl="1">
              <a:lnSpc>
                <a:spcPct val="110000"/>
              </a:lnSpc>
            </a:pPr>
            <a:r>
              <a:rPr lang="zh-TW" altLang="zh-TW" sz="1800" dirty="0"/>
              <a:t>假正義，真私利。像是跟魚人海賊惡龍聯手的老鼠上校。</a:t>
            </a:r>
          </a:p>
          <a:p>
            <a:pPr lvl="1">
              <a:lnSpc>
                <a:spcPct val="110000"/>
              </a:lnSpc>
            </a:pPr>
            <a:r>
              <a:rPr lang="zh-TW" altLang="zh-TW" sz="1800" dirty="0"/>
              <a:t>自認為正義，但很難說是否是真的正義。像是大將赤犬。為了更好的結果而不擇手段，甚至殺害無辜。屬於效益主義者。（哲學界通常認為效益主義並非正義。）</a:t>
            </a:r>
          </a:p>
          <a:p>
            <a:pPr lvl="1">
              <a:lnSpc>
                <a:spcPct val="110000"/>
              </a:lnSpc>
            </a:pPr>
            <a:r>
              <a:rPr lang="zh-TW" altLang="zh-TW" sz="1800" dirty="0"/>
              <a:t>真正義。像是大將藤虎。（正義需以仁義為本、以百姓心為心、較不認同為了大眾利益而犧牲少數的作為。）</a:t>
            </a:r>
            <a:endParaRPr lang="en-US" altLang="zh-TW" sz="1800" dirty="0"/>
          </a:p>
          <a:p>
            <a:pPr lvl="1">
              <a:lnSpc>
                <a:spcPct val="110000"/>
              </a:lnSpc>
            </a:pPr>
            <a:r>
              <a:rPr lang="zh-TW" altLang="en-US" sz="1800" dirty="0"/>
              <a:t>現代社會的另一種正義。（自欺而缺乏自覺的正義）</a:t>
            </a:r>
            <a:endParaRPr lang="en-US" altLang="zh-TW" sz="1800" dirty="0"/>
          </a:p>
          <a:p>
            <a:pPr>
              <a:lnSpc>
                <a:spcPct val="110000"/>
              </a:lnSpc>
            </a:pPr>
            <a:r>
              <a:rPr lang="zh-TW" altLang="en-US" sz="1800" dirty="0"/>
              <a:t>如何判別正義？</a:t>
            </a:r>
            <a:r>
              <a:rPr lang="zh-TW" altLang="en-US" sz="1800" b="1" dirty="0">
                <a:solidFill>
                  <a:srgbClr val="FF0000">
                    <a:alpha val="58000"/>
                  </a:srgbClr>
                </a:solidFill>
              </a:rPr>
              <a:t>羅爾斯</a:t>
            </a:r>
            <a:r>
              <a:rPr lang="zh-TW" altLang="en-US" sz="1800" dirty="0"/>
              <a:t>正義論的無知之幕。</a:t>
            </a:r>
          </a:p>
        </p:txBody>
      </p:sp>
      <p:pic>
        <p:nvPicPr>
          <p:cNvPr id="5" name="圖片 4" descr="屋頂上的雕像">
            <a:extLst>
              <a:ext uri="{FF2B5EF4-FFF2-40B4-BE49-F238E27FC236}">
                <a16:creationId xmlns:a16="http://schemas.microsoft.com/office/drawing/2014/main" id="{7CA6EF7A-E7A0-A21A-562A-9308BF4298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53" r="8622" b="-1"/>
          <a:stretch/>
        </p:blipFill>
        <p:spPr>
          <a:xfrm>
            <a:off x="6657707" y="726945"/>
            <a:ext cx="5361537" cy="5404109"/>
          </a:xfrm>
          <a:custGeom>
            <a:avLst/>
            <a:gdLst/>
            <a:ahLst/>
            <a:cxnLst/>
            <a:rect l="l" t="t" r="r" b="b"/>
            <a:pathLst>
              <a:path w="5361537" h="5404109">
                <a:moveTo>
                  <a:pt x="2870828" y="1041"/>
                </a:moveTo>
                <a:cubicBezTo>
                  <a:pt x="3203581" y="14830"/>
                  <a:pt x="3513736" y="163111"/>
                  <a:pt x="3800184" y="290250"/>
                </a:cubicBezTo>
                <a:cubicBezTo>
                  <a:pt x="4171154" y="479730"/>
                  <a:pt x="4508586" y="661721"/>
                  <a:pt x="4702438" y="1026076"/>
                </a:cubicBezTo>
                <a:lnTo>
                  <a:pt x="4959549" y="1326248"/>
                </a:lnTo>
                <a:cubicBezTo>
                  <a:pt x="5129003" y="1601579"/>
                  <a:pt x="5186377" y="1874538"/>
                  <a:pt x="5266423" y="2173276"/>
                </a:cubicBezTo>
                <a:cubicBezTo>
                  <a:pt x="5322579" y="2382854"/>
                  <a:pt x="5370498" y="2561686"/>
                  <a:pt x="5358128" y="2694064"/>
                </a:cubicBezTo>
                <a:cubicBezTo>
                  <a:pt x="5387135" y="3102588"/>
                  <a:pt x="5225012" y="3513996"/>
                  <a:pt x="5101614" y="3771685"/>
                </a:cubicBezTo>
                <a:cubicBezTo>
                  <a:pt x="4997551" y="4040670"/>
                  <a:pt x="4756585" y="4494622"/>
                  <a:pt x="4442699" y="4781934"/>
                </a:cubicBezTo>
                <a:cubicBezTo>
                  <a:pt x="4128813" y="5069245"/>
                  <a:pt x="3867535" y="5122778"/>
                  <a:pt x="3526897" y="5225036"/>
                </a:cubicBezTo>
                <a:cubicBezTo>
                  <a:pt x="3186396" y="5327806"/>
                  <a:pt x="2777866" y="5432329"/>
                  <a:pt x="2398771" y="5397154"/>
                </a:cubicBezTo>
                <a:cubicBezTo>
                  <a:pt x="2019540" y="5361468"/>
                  <a:pt x="1637694" y="5196321"/>
                  <a:pt x="1251137" y="5011566"/>
                </a:cubicBezTo>
                <a:cubicBezTo>
                  <a:pt x="928921" y="4825498"/>
                  <a:pt x="428548" y="4335676"/>
                  <a:pt x="348364" y="4036426"/>
                </a:cubicBezTo>
                <a:cubicBezTo>
                  <a:pt x="268180" y="3737176"/>
                  <a:pt x="-82248" y="2964977"/>
                  <a:pt x="17820" y="2441683"/>
                </a:cubicBezTo>
                <a:cubicBezTo>
                  <a:pt x="117889" y="1918389"/>
                  <a:pt x="122569" y="1757316"/>
                  <a:pt x="362894" y="1276624"/>
                </a:cubicBezTo>
                <a:cubicBezTo>
                  <a:pt x="659155" y="828176"/>
                  <a:pt x="1338551" y="373177"/>
                  <a:pt x="1764257" y="227256"/>
                </a:cubicBezTo>
                <a:cubicBezTo>
                  <a:pt x="2005919" y="114722"/>
                  <a:pt x="2440806" y="61902"/>
                  <a:pt x="2530583" y="37846"/>
                </a:cubicBezTo>
                <a:cubicBezTo>
                  <a:pt x="2646482" y="6791"/>
                  <a:pt x="2759910" y="-3556"/>
                  <a:pt x="2870828" y="1041"/>
                </a:cubicBezTo>
                <a:close/>
              </a:path>
            </a:pathLst>
          </a:cu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 descr="具有漸層綠色、黃色和橙色的弧形平行線">
            <a:extLst>
              <a:ext uri="{FF2B5EF4-FFF2-40B4-BE49-F238E27FC236}">
                <a16:creationId xmlns:a16="http://schemas.microsoft.com/office/drawing/2014/main" id="{DE0A962F-097A-5501-DDF6-196CDD09B8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8" r="11790" b="1"/>
          <a:stretch/>
        </p:blipFill>
        <p:spPr>
          <a:xfrm>
            <a:off x="212548" y="-1"/>
            <a:ext cx="4671437" cy="4236855"/>
          </a:xfrm>
          <a:custGeom>
            <a:avLst/>
            <a:gdLst/>
            <a:ahLst/>
            <a:cxnLst/>
            <a:rect l="l" t="t" r="r" b="b"/>
            <a:pathLst>
              <a:path w="4671437" h="4236855">
                <a:moveTo>
                  <a:pt x="630049" y="0"/>
                </a:moveTo>
                <a:lnTo>
                  <a:pt x="4671437" y="0"/>
                </a:lnTo>
                <a:lnTo>
                  <a:pt x="4671437" y="1"/>
                </a:lnTo>
                <a:lnTo>
                  <a:pt x="3814017" y="1"/>
                </a:lnTo>
                <a:lnTo>
                  <a:pt x="3181159" y="4236855"/>
                </a:lnTo>
                <a:lnTo>
                  <a:pt x="0" y="4236855"/>
                </a:lnTo>
                <a:close/>
              </a:path>
            </a:pathLst>
          </a:cu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4F0EF55B-F174-1ED1-D653-3599BF941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9225" y="609600"/>
            <a:ext cx="5114776" cy="1320800"/>
          </a:xfrm>
        </p:spPr>
        <p:txBody>
          <a:bodyPr>
            <a:normAutofit/>
          </a:bodyPr>
          <a:lstStyle/>
          <a:p>
            <a:r>
              <a:rPr lang="zh-TW" altLang="en-US" dirty="0"/>
              <a:t>邏輯與謬誤</a:t>
            </a:r>
          </a:p>
        </p:txBody>
      </p:sp>
      <p:pic>
        <p:nvPicPr>
          <p:cNvPr id="5" name="圖片 4" descr="3D 彩色長條抽象背景">
            <a:extLst>
              <a:ext uri="{FF2B5EF4-FFF2-40B4-BE49-F238E27FC236}">
                <a16:creationId xmlns:a16="http://schemas.microsoft.com/office/drawing/2014/main" id="{3F92604E-A447-48AA-C36D-0E3D6FEA9B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3" r="4652" b="1"/>
          <a:stretch/>
        </p:blipFill>
        <p:spPr>
          <a:xfrm>
            <a:off x="20" y="4235547"/>
            <a:ext cx="3393882" cy="2622453"/>
          </a:xfrm>
          <a:custGeom>
            <a:avLst/>
            <a:gdLst/>
            <a:ahLst/>
            <a:cxnLst/>
            <a:rect l="l" t="t" r="r" b="b"/>
            <a:pathLst>
              <a:path w="3393902" h="2622453">
                <a:moveTo>
                  <a:pt x="212741" y="0"/>
                </a:moveTo>
                <a:lnTo>
                  <a:pt x="3393902" y="0"/>
                </a:lnTo>
                <a:lnTo>
                  <a:pt x="3002186" y="2622453"/>
                </a:lnTo>
                <a:lnTo>
                  <a:pt x="0" y="2622453"/>
                </a:lnTo>
                <a:lnTo>
                  <a:pt x="0" y="1430607"/>
                </a:lnTo>
                <a:close/>
              </a:path>
            </a:pathLst>
          </a:custGeom>
        </p:spPr>
      </p:pic>
      <p:sp>
        <p:nvSpPr>
          <p:cNvPr id="12" name="Isosceles Triangle 30">
            <a:extLst>
              <a:ext uri="{FF2B5EF4-FFF2-40B4-BE49-F238E27FC236}">
                <a16:creationId xmlns:a16="http://schemas.microsoft.com/office/drawing/2014/main" id="{881A3E25-487F-4A57-B0FE-05B9A5A04F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890E26F-F3BA-432F-8A04-0E85858CD3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12887" y="4236854"/>
            <a:ext cx="31821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20B9216-9E85-C0E8-C042-2AAECA97E0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9225" y="2160589"/>
            <a:ext cx="5114776" cy="3880773"/>
          </a:xfrm>
        </p:spPr>
        <p:txBody>
          <a:bodyPr>
            <a:normAutofit/>
          </a:bodyPr>
          <a:lstStyle/>
          <a:p>
            <a:r>
              <a:rPr lang="zh-TW" altLang="en-US" sz="1700"/>
              <a:t>當騙人布告訴可雅，她的管家企圖殺她並且併吞她的家產時，可雅沒有進一步深究為何騙人布這麼說的理由，而直接認為他是為了報復管家而毀謗他。這裡她犯了「輕率因果連結」的謬誤。輕率的用「騙人布想報復管家」為因，來連結「騙人布說他想併吞家產」的果。然而事實上，正確的因果連結卻不是如此，而是騙人布偷聽到管家和另一個海賊的談話。如果可雅不要這麼快下結論，多問一句「你為何這麼認為？」等到騙人布說出原由，誤解就有可能不會發生了。</a:t>
            </a:r>
            <a:endParaRPr lang="en-US" altLang="zh-TW" sz="1700"/>
          </a:p>
          <a:p>
            <a:r>
              <a:rPr lang="zh-TW" altLang="en-US" sz="1700"/>
              <a:t>討論：</a:t>
            </a:r>
          </a:p>
          <a:p>
            <a:r>
              <a:rPr lang="zh-TW" altLang="en-US" sz="1700"/>
              <a:t>如何培養論理素養？ </a:t>
            </a:r>
          </a:p>
          <a:p>
            <a:r>
              <a:rPr lang="zh-TW" altLang="en-US" sz="1700"/>
              <a:t>如何避免謬誤的危害？</a:t>
            </a:r>
          </a:p>
          <a:p>
            <a:endParaRPr lang="zh-TW" altLang="en-US" sz="1700"/>
          </a:p>
        </p:txBody>
      </p:sp>
    </p:spTree>
    <p:extLst>
      <p:ext uri="{BB962C8B-B14F-4D97-AF65-F5344CB8AC3E}">
        <p14:creationId xmlns:p14="http://schemas.microsoft.com/office/powerpoint/2010/main" val="37958252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0000" y="1554630"/>
            <a:ext cx="5015638" cy="1969770"/>
          </a:xfrm>
        </p:spPr>
        <p:txBody>
          <a:bodyPr vert="horz" wrap="square" lIns="0" tIns="0" rIns="0" bIns="0" rtlCol="0" anchor="b" anchorCtr="0">
            <a:normAutofit/>
          </a:bodyPr>
          <a:lstStyle/>
          <a:p>
            <a:pPr algn="ctr"/>
            <a:r>
              <a:rPr lang="zh-TW" altLang="en-US" sz="5600" spc="-100"/>
              <a:t>結束。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20000" y="3830399"/>
            <a:ext cx="5015638" cy="993670"/>
          </a:xfrm>
        </p:spPr>
        <p:txBody>
          <a:bodyPr vert="horz" lIns="0" tIns="0" rIns="0" bIns="0" rtlCol="0">
            <a:normAutofit/>
          </a:bodyPr>
          <a:lstStyle/>
          <a:p>
            <a:pPr marL="0" indent="0" algn="ctr">
              <a:buNone/>
            </a:pPr>
            <a:r>
              <a:rPr lang="zh-TW" altLang="en-US" sz="2800">
                <a:solidFill>
                  <a:schemeClr val="tx2">
                    <a:lumMod val="90000"/>
                  </a:schemeClr>
                </a:solidFill>
              </a:rPr>
              <a:t>敬請不吝指教！謝謝！</a:t>
            </a:r>
          </a:p>
        </p:txBody>
      </p:sp>
      <p:pic>
        <p:nvPicPr>
          <p:cNvPr id="7" name="圖片 6" descr="一張含有 室外, 個人, 男人 的圖片&#10;&#10;自動產生的描述">
            <a:extLst>
              <a:ext uri="{FF2B5EF4-FFF2-40B4-BE49-F238E27FC236}">
                <a16:creationId xmlns:a16="http://schemas.microsoft.com/office/drawing/2014/main" id="{33DA490A-8392-5AC8-CEE8-0193D40BDA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288" y="724331"/>
            <a:ext cx="3962340" cy="5409338"/>
          </a:xfrm>
          <a:custGeom>
            <a:avLst/>
            <a:gdLst/>
            <a:ahLst/>
            <a:cxnLst/>
            <a:rect l="l" t="t" r="r" b="b"/>
            <a:pathLst>
              <a:path w="5014800" h="5409338">
                <a:moveTo>
                  <a:pt x="0" y="0"/>
                </a:moveTo>
                <a:lnTo>
                  <a:pt x="5014800" y="0"/>
                </a:lnTo>
                <a:lnTo>
                  <a:pt x="5014800" y="5409338"/>
                </a:lnTo>
                <a:lnTo>
                  <a:pt x="0" y="5409338"/>
                </a:lnTo>
                <a:close/>
              </a:path>
            </a:pathLst>
          </a:cu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多面向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178</TotalTime>
  <Words>1054</Words>
  <Application>Microsoft Office PowerPoint</Application>
  <PresentationFormat>寬螢幕</PresentationFormat>
  <Paragraphs>50</Paragraphs>
  <Slides>12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7" baseType="lpstr">
      <vt:lpstr>標楷體</vt:lpstr>
      <vt:lpstr>Arial</vt:lpstr>
      <vt:lpstr>Trebuchet MS</vt:lpstr>
      <vt:lpstr>Wingdings 3</vt:lpstr>
      <vt:lpstr>多面向</vt:lpstr>
      <vt:lpstr>高中生的哲學起手式 —以海賊王為例</vt:lpstr>
      <vt:lpstr>從海賊王談哲學的好處與壞處</vt:lpstr>
      <vt:lpstr>夢想</vt:lpstr>
      <vt:lpstr>為何要有夢想？</vt:lpstr>
      <vt:lpstr>夢想的起源</vt:lpstr>
      <vt:lpstr>艾斯與存在主義</vt:lpstr>
      <vt:lpstr>夢想的捷徑</vt:lpstr>
      <vt:lpstr>勇氣 </vt:lpstr>
      <vt:lpstr>德性 </vt:lpstr>
      <vt:lpstr>正義 </vt:lpstr>
      <vt:lpstr>邏輯與謬誤</vt:lpstr>
      <vt:lpstr>結束。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高中生的哲學起手式—以海賊王為例</dc:title>
  <dc:creator>冀劍制</dc:creator>
  <cp:lastModifiedBy>鈺娟 蔡</cp:lastModifiedBy>
  <cp:revision>34</cp:revision>
  <dcterms:created xsi:type="dcterms:W3CDTF">2022-08-24T00:41:24Z</dcterms:created>
  <dcterms:modified xsi:type="dcterms:W3CDTF">2022-10-02T15:09:27Z</dcterms:modified>
</cp:coreProperties>
</file>